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Bernoru" charset="1" panose="00000A00000000000000"/>
      <p:regular r:id="rId14"/>
    </p:embeddedFont>
    <p:embeddedFont>
      <p:font typeface="Open Sans Bold" charset="1" panose="00000000000000000000"/>
      <p:regular r:id="rId15"/>
    </p:embeddedFont>
    <p:embeddedFont>
      <p:font typeface="Open Sans Bold Bold" charset="1" panose="00000000000000000000"/>
      <p:regular r:id="rId16"/>
    </p:embeddedFont>
    <p:embeddedFont>
      <p:font typeface="Open Sans Bold Italics" charset="1" panose="00000000000000000000"/>
      <p:regular r:id="rId17"/>
    </p:embeddedFont>
    <p:embeddedFont>
      <p:font typeface="Open Sans Bold Bold Italics" charset="1" panose="00000000000000000000"/>
      <p:regular r:id="rId18"/>
    </p:embeddedFont>
    <p:embeddedFont>
      <p:font typeface="Garet" charset="1" panose="00000000000000000000"/>
      <p:regular r:id="rId19"/>
    </p:embeddedFont>
    <p:embeddedFont>
      <p:font typeface="Garet Bold" charset="1" panose="00000000000000000000"/>
      <p:regular r:id="rId20"/>
    </p:embeddedFont>
    <p:embeddedFont>
      <p:font typeface="Garet Italics" charset="1" panose="00000000000000000000"/>
      <p:regular r:id="rId21"/>
    </p:embeddedFont>
    <p:embeddedFont>
      <p:font typeface="Garet Bold Italics" charset="1" panose="00000000000000000000"/>
      <p:regular r:id="rId22"/>
    </p:embeddedFont>
    <p:embeddedFont>
      <p:font typeface="Garet Book" charset="1" panose="00000000000000000000"/>
      <p:regular r:id="rId23"/>
    </p:embeddedFont>
    <p:embeddedFont>
      <p:font typeface="Canva Sans" charset="1" panose="020B0503030501040103"/>
      <p:regular r:id="rId24"/>
    </p:embeddedFont>
    <p:embeddedFont>
      <p:font typeface="Canva Sans Bold" charset="1" panose="020B0803030501040103"/>
      <p:regular r:id="rId25"/>
    </p:embeddedFont>
    <p:embeddedFont>
      <p:font typeface="Canva Sans Italics" charset="1" panose="020B0503030501040103"/>
      <p:regular r:id="rId26"/>
    </p:embeddedFont>
    <p:embeddedFont>
      <p:font typeface="Canva Sans Bold Italics" charset="1" panose="020B08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48.jpe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49.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 Id="rId3" Target="../media/VAFdE19hMug.mp4" Type="http://schemas.openxmlformats.org/officeDocument/2006/relationships/video"/><Relationship Id="rId4" Target="../media/VAFdE19hMug.mp4" Type="http://schemas.microsoft.com/office/2007/relationships/media"/></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54.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0.svg" Type="http://schemas.openxmlformats.org/officeDocument/2006/relationships/image"/><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3.jpeg" Type="http://schemas.openxmlformats.org/officeDocument/2006/relationships/image"/><Relationship Id="rId9" Target="../media/image5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9.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1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12" Target="../media/image36.png" Type="http://schemas.openxmlformats.org/officeDocument/2006/relationships/image"/><Relationship Id="rId13" Target="../media/image37.png" Type="http://schemas.openxmlformats.org/officeDocument/2006/relationships/image"/><Relationship Id="rId14" Target="../media/image38.png" Type="http://schemas.openxmlformats.org/officeDocument/2006/relationships/image"/><Relationship Id="rId15" Target="../media/image39.svg" Type="http://schemas.openxmlformats.org/officeDocument/2006/relationships/image"/><Relationship Id="rId16" Target="../media/image40.pn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C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7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5239825" y="-1380587"/>
            <a:ext cx="13048175" cy="13048175"/>
          </a:xfrm>
          <a:prstGeom prst="rect">
            <a:avLst/>
          </a:prstGeom>
        </p:spPr>
      </p:pic>
      <p:grpSp>
        <p:nvGrpSpPr>
          <p:cNvPr name="Group 3" id="3"/>
          <p:cNvGrpSpPr>
            <a:grpSpLocks noChangeAspect="true"/>
          </p:cNvGrpSpPr>
          <p:nvPr/>
        </p:nvGrpSpPr>
        <p:grpSpPr>
          <a:xfrm rot="0">
            <a:off x="11450213" y="2078839"/>
            <a:ext cx="6616693" cy="6616693"/>
            <a:chOff x="0" y="0"/>
            <a:chExt cx="6350000" cy="6350000"/>
          </a:xfrm>
        </p:grpSpPr>
        <p:sp>
          <p:nvSpPr>
            <p:cNvPr name="Freeform 4" id="4"/>
            <p:cNvSpPr/>
            <p:nvPr/>
          </p:nvSpPr>
          <p:spPr>
            <a:xfrm flipH="false" flipV="false">
              <a:off x="0" y="0"/>
              <a:ext cx="6350000" cy="6350000"/>
            </a:xfrm>
            <a:custGeom>
              <a:avLst/>
              <a:gdLst/>
              <a:ahLst/>
              <a:cxnLst/>
              <a:rect r="r" b="b" t="t" l="l"/>
              <a:pathLst>
                <a:path h="6350000" w="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solidFill>
              <a:srgbClr val="6A8420"/>
            </a:solidFill>
            <a:ln w="12700">
              <a:solidFill>
                <a:srgbClr val="000000"/>
              </a:solidFill>
            </a:ln>
          </p:spPr>
        </p:sp>
        <p:sp>
          <p:nvSpPr>
            <p:cNvPr name="Freeform 5" id="5"/>
            <p:cNvSpPr/>
            <p:nvPr/>
          </p:nvSpPr>
          <p:spPr>
            <a:xfrm flipH="false" flipV="false">
              <a:off x="0" y="0"/>
              <a:ext cx="6350000" cy="6350000"/>
            </a:xfrm>
            <a:custGeom>
              <a:avLst/>
              <a:gdLst/>
              <a:ahLst/>
              <a:cxnLst/>
              <a:rect r="r" b="b" t="t" l="l"/>
              <a:pathLst>
                <a:path h="6350000" w="6350000">
                  <a:moveTo>
                    <a:pt x="3810000" y="19050"/>
                  </a:moveTo>
                  <a:cubicBezTo>
                    <a:pt x="4150360" y="19050"/>
                    <a:pt x="4480560" y="85090"/>
                    <a:pt x="4791710" y="217170"/>
                  </a:cubicBezTo>
                  <a:cubicBezTo>
                    <a:pt x="5091430" y="344170"/>
                    <a:pt x="5361940" y="525780"/>
                    <a:pt x="5593080" y="756920"/>
                  </a:cubicBezTo>
                  <a:cubicBezTo>
                    <a:pt x="5824220" y="988060"/>
                    <a:pt x="6005830" y="1258570"/>
                    <a:pt x="6132830" y="1558290"/>
                  </a:cubicBezTo>
                  <a:cubicBezTo>
                    <a:pt x="6263640" y="1869440"/>
                    <a:pt x="6330950" y="2199640"/>
                    <a:pt x="6330950" y="2540000"/>
                  </a:cubicBezTo>
                  <a:lnTo>
                    <a:pt x="6330950" y="3810000"/>
                  </a:lnTo>
                  <a:cubicBezTo>
                    <a:pt x="6330950" y="4150360"/>
                    <a:pt x="6264910" y="4480560"/>
                    <a:pt x="6132830" y="4791710"/>
                  </a:cubicBezTo>
                  <a:cubicBezTo>
                    <a:pt x="6005830" y="5091430"/>
                    <a:pt x="5824220" y="5361940"/>
                    <a:pt x="5593080" y="5593080"/>
                  </a:cubicBezTo>
                  <a:cubicBezTo>
                    <a:pt x="5361940" y="5824220"/>
                    <a:pt x="5091430" y="6005830"/>
                    <a:pt x="4791710" y="6132830"/>
                  </a:cubicBezTo>
                  <a:cubicBezTo>
                    <a:pt x="4480560" y="6263640"/>
                    <a:pt x="4150360" y="6330950"/>
                    <a:pt x="3810000" y="6330950"/>
                  </a:cubicBezTo>
                  <a:lnTo>
                    <a:pt x="2540000" y="6330950"/>
                  </a:lnTo>
                  <a:cubicBezTo>
                    <a:pt x="2199640" y="6330950"/>
                    <a:pt x="1869440" y="6264910"/>
                    <a:pt x="1558290" y="6132830"/>
                  </a:cubicBezTo>
                  <a:cubicBezTo>
                    <a:pt x="1258570" y="6005830"/>
                    <a:pt x="988060" y="5824220"/>
                    <a:pt x="756920" y="5593080"/>
                  </a:cubicBezTo>
                  <a:cubicBezTo>
                    <a:pt x="525780" y="5361940"/>
                    <a:pt x="344170" y="5091430"/>
                    <a:pt x="217170" y="4791710"/>
                  </a:cubicBezTo>
                  <a:cubicBezTo>
                    <a:pt x="85090" y="4480560"/>
                    <a:pt x="19050" y="4150360"/>
                    <a:pt x="19050" y="3810000"/>
                  </a:cubicBezTo>
                  <a:lnTo>
                    <a:pt x="19050" y="2540000"/>
                  </a:lnTo>
                  <a:cubicBezTo>
                    <a:pt x="19050" y="2199640"/>
                    <a:pt x="85090" y="1869440"/>
                    <a:pt x="217170" y="1558290"/>
                  </a:cubicBezTo>
                  <a:cubicBezTo>
                    <a:pt x="344170" y="1258570"/>
                    <a:pt x="525780" y="988060"/>
                    <a:pt x="756920" y="756920"/>
                  </a:cubicBezTo>
                  <a:cubicBezTo>
                    <a:pt x="988060" y="525780"/>
                    <a:pt x="1258570" y="344170"/>
                    <a:pt x="1558290" y="217170"/>
                  </a:cubicBezTo>
                  <a:cubicBezTo>
                    <a:pt x="1869440" y="85090"/>
                    <a:pt x="2199640" y="19050"/>
                    <a:pt x="2540000" y="19050"/>
                  </a:cubicBezTo>
                  <a:lnTo>
                    <a:pt x="3810000" y="19050"/>
                  </a:lnTo>
                  <a:moveTo>
                    <a:pt x="3810000" y="0"/>
                  </a:moveTo>
                  <a:lnTo>
                    <a:pt x="2540000" y="0"/>
                  </a:lnTo>
                  <a:cubicBezTo>
                    <a:pt x="1136650" y="0"/>
                    <a:pt x="0" y="1136650"/>
                    <a:pt x="0" y="2540000"/>
                  </a:cubicBezTo>
                  <a:lnTo>
                    <a:pt x="0" y="3810000"/>
                  </a:lnTo>
                  <a:cubicBezTo>
                    <a:pt x="0" y="5213350"/>
                    <a:pt x="1136650" y="6350000"/>
                    <a:pt x="2540000" y="6350000"/>
                  </a:cubicBezTo>
                  <a:lnTo>
                    <a:pt x="3810000" y="6350000"/>
                  </a:lnTo>
                  <a:cubicBezTo>
                    <a:pt x="5213350" y="6350000"/>
                    <a:pt x="6350000" y="5213350"/>
                    <a:pt x="6350000" y="3810000"/>
                  </a:cubicBezTo>
                  <a:lnTo>
                    <a:pt x="6350000" y="2540000"/>
                  </a:lnTo>
                  <a:cubicBezTo>
                    <a:pt x="6350000" y="1136650"/>
                    <a:pt x="5213350" y="0"/>
                    <a:pt x="3810000" y="0"/>
                  </a:cubicBezTo>
                  <a:lnTo>
                    <a:pt x="3810000" y="0"/>
                  </a:lnTo>
                  <a:close/>
                </a:path>
              </a:pathLst>
            </a:custGeom>
            <a:solidFill>
              <a:srgbClr val="6A8420"/>
            </a:solidFill>
          </p:spPr>
        </p:sp>
      </p:grpSp>
      <p:grpSp>
        <p:nvGrpSpPr>
          <p:cNvPr name="Group 6" id="6"/>
          <p:cNvGrpSpPr>
            <a:grpSpLocks noChangeAspect="true"/>
          </p:cNvGrpSpPr>
          <p:nvPr/>
        </p:nvGrpSpPr>
        <p:grpSpPr>
          <a:xfrm rot="0">
            <a:off x="11645597" y="2274224"/>
            <a:ext cx="6225924" cy="6225924"/>
            <a:chOff x="0" y="0"/>
            <a:chExt cx="6350000" cy="6350000"/>
          </a:xfrm>
        </p:grpSpPr>
        <p:sp>
          <p:nvSpPr>
            <p:cNvPr name="Freeform 7" id="7"/>
            <p:cNvSpPr/>
            <p:nvPr/>
          </p:nvSpPr>
          <p:spPr>
            <a:xfrm flipH="false" flipV="false">
              <a:off x="0" y="0"/>
              <a:ext cx="6350000" cy="6350000"/>
            </a:xfrm>
            <a:custGeom>
              <a:avLst/>
              <a:gdLst/>
              <a:ahLst/>
              <a:cxnLst/>
              <a:rect r="r" b="b" t="t" l="l"/>
              <a:pathLst>
                <a:path h="6350000" w="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4"/>
              <a:stretch>
                <a:fillRect l="-25117" r="-25117" t="0" b="0"/>
              </a:stretch>
            </a:blipFill>
          </p:spPr>
        </p:sp>
        <p:sp>
          <p:nvSpPr>
            <p:cNvPr name="Freeform 8" id="8"/>
            <p:cNvSpPr/>
            <p:nvPr/>
          </p:nvSpPr>
          <p:spPr>
            <a:xfrm flipH="false" flipV="false">
              <a:off x="0" y="0"/>
              <a:ext cx="6350000" cy="6350000"/>
            </a:xfrm>
            <a:custGeom>
              <a:avLst/>
              <a:gdLst/>
              <a:ahLst/>
              <a:cxnLst/>
              <a:rect r="r" b="b" t="t" l="l"/>
              <a:pathLst>
                <a:path h="6350000" w="6350000">
                  <a:moveTo>
                    <a:pt x="3810000" y="19050"/>
                  </a:moveTo>
                  <a:cubicBezTo>
                    <a:pt x="4150360" y="19050"/>
                    <a:pt x="4480560" y="85090"/>
                    <a:pt x="4791710" y="217170"/>
                  </a:cubicBezTo>
                  <a:cubicBezTo>
                    <a:pt x="5091430" y="344170"/>
                    <a:pt x="5361940" y="525780"/>
                    <a:pt x="5593080" y="756920"/>
                  </a:cubicBezTo>
                  <a:cubicBezTo>
                    <a:pt x="5824220" y="988060"/>
                    <a:pt x="6005830" y="1258570"/>
                    <a:pt x="6132830" y="1558290"/>
                  </a:cubicBezTo>
                  <a:cubicBezTo>
                    <a:pt x="6263640" y="1869440"/>
                    <a:pt x="6330950" y="2199640"/>
                    <a:pt x="6330950" y="2540000"/>
                  </a:cubicBezTo>
                  <a:lnTo>
                    <a:pt x="6330950" y="3810000"/>
                  </a:lnTo>
                  <a:cubicBezTo>
                    <a:pt x="6330950" y="4150360"/>
                    <a:pt x="6264910" y="4480560"/>
                    <a:pt x="6132830" y="4791710"/>
                  </a:cubicBezTo>
                  <a:cubicBezTo>
                    <a:pt x="6005830" y="5091430"/>
                    <a:pt x="5824220" y="5361940"/>
                    <a:pt x="5593080" y="5593080"/>
                  </a:cubicBezTo>
                  <a:cubicBezTo>
                    <a:pt x="5361940" y="5824220"/>
                    <a:pt x="5091430" y="6005830"/>
                    <a:pt x="4791710" y="6132830"/>
                  </a:cubicBezTo>
                  <a:cubicBezTo>
                    <a:pt x="4480560" y="6263640"/>
                    <a:pt x="4150360" y="6330950"/>
                    <a:pt x="3810000" y="6330950"/>
                  </a:cubicBezTo>
                  <a:lnTo>
                    <a:pt x="2540000" y="6330950"/>
                  </a:lnTo>
                  <a:cubicBezTo>
                    <a:pt x="2199640" y="6330950"/>
                    <a:pt x="1869440" y="6264910"/>
                    <a:pt x="1558290" y="6132830"/>
                  </a:cubicBezTo>
                  <a:cubicBezTo>
                    <a:pt x="1258570" y="6005830"/>
                    <a:pt x="988060" y="5824220"/>
                    <a:pt x="756920" y="5593080"/>
                  </a:cubicBezTo>
                  <a:cubicBezTo>
                    <a:pt x="525780" y="5361940"/>
                    <a:pt x="344170" y="5091430"/>
                    <a:pt x="217170" y="4791710"/>
                  </a:cubicBezTo>
                  <a:cubicBezTo>
                    <a:pt x="85090" y="4480560"/>
                    <a:pt x="19050" y="4150360"/>
                    <a:pt x="19050" y="3810000"/>
                  </a:cubicBezTo>
                  <a:lnTo>
                    <a:pt x="19050" y="2540000"/>
                  </a:lnTo>
                  <a:cubicBezTo>
                    <a:pt x="19050" y="2199640"/>
                    <a:pt x="85090" y="1869440"/>
                    <a:pt x="217170" y="1558290"/>
                  </a:cubicBezTo>
                  <a:cubicBezTo>
                    <a:pt x="344170" y="1258570"/>
                    <a:pt x="525780" y="988060"/>
                    <a:pt x="756920" y="756920"/>
                  </a:cubicBezTo>
                  <a:cubicBezTo>
                    <a:pt x="988060" y="525780"/>
                    <a:pt x="1258570" y="344170"/>
                    <a:pt x="1558290" y="217170"/>
                  </a:cubicBezTo>
                  <a:cubicBezTo>
                    <a:pt x="1869440" y="85090"/>
                    <a:pt x="2199640" y="19050"/>
                    <a:pt x="2540000" y="19050"/>
                  </a:cubicBezTo>
                  <a:lnTo>
                    <a:pt x="3810000" y="19050"/>
                  </a:lnTo>
                  <a:moveTo>
                    <a:pt x="3810000" y="0"/>
                  </a:moveTo>
                  <a:lnTo>
                    <a:pt x="2540000" y="0"/>
                  </a:lnTo>
                  <a:cubicBezTo>
                    <a:pt x="1136650" y="0"/>
                    <a:pt x="0" y="1136650"/>
                    <a:pt x="0" y="2540000"/>
                  </a:cubicBezTo>
                  <a:lnTo>
                    <a:pt x="0" y="3810000"/>
                  </a:lnTo>
                  <a:cubicBezTo>
                    <a:pt x="0" y="5213350"/>
                    <a:pt x="1136650" y="6350000"/>
                    <a:pt x="2540000" y="6350000"/>
                  </a:cubicBezTo>
                  <a:lnTo>
                    <a:pt x="3810000" y="6350000"/>
                  </a:lnTo>
                  <a:cubicBezTo>
                    <a:pt x="5213350" y="6350000"/>
                    <a:pt x="6350000" y="5213350"/>
                    <a:pt x="6350000" y="3810000"/>
                  </a:cubicBezTo>
                  <a:lnTo>
                    <a:pt x="6350000" y="2540000"/>
                  </a:lnTo>
                  <a:cubicBezTo>
                    <a:pt x="6350000" y="1136650"/>
                    <a:pt x="5213350" y="0"/>
                    <a:pt x="3810000" y="0"/>
                  </a:cubicBezTo>
                  <a:lnTo>
                    <a:pt x="3810000" y="0"/>
                  </a:lnTo>
                  <a:close/>
                </a:path>
              </a:pathLst>
            </a:custGeom>
            <a:solidFill>
              <a:srgbClr val="6A8420"/>
            </a:solidFill>
          </p:spPr>
        </p:sp>
      </p:grpSp>
      <p:sp>
        <p:nvSpPr>
          <p:cNvPr name="TextBox 9" id="9"/>
          <p:cNvSpPr txBox="true"/>
          <p:nvPr/>
        </p:nvSpPr>
        <p:spPr>
          <a:xfrm rot="0">
            <a:off x="1318941" y="3149103"/>
            <a:ext cx="6262715" cy="1699215"/>
          </a:xfrm>
          <a:prstGeom prst="rect">
            <a:avLst/>
          </a:prstGeom>
        </p:spPr>
        <p:txBody>
          <a:bodyPr anchor="t" rtlCol="false" tIns="0" lIns="0" bIns="0" rIns="0">
            <a:spAutoFit/>
          </a:bodyPr>
          <a:lstStyle/>
          <a:p>
            <a:pPr>
              <a:lnSpc>
                <a:spcPts val="13917"/>
              </a:lnSpc>
            </a:pPr>
            <a:r>
              <a:rPr lang="en-US" sz="9940">
                <a:solidFill>
                  <a:srgbClr val="474D30"/>
                </a:solidFill>
                <a:latin typeface="Open Sans Bold Bold"/>
              </a:rPr>
              <a:t>FarmAI</a:t>
            </a:r>
          </a:p>
        </p:txBody>
      </p:sp>
      <p:sp>
        <p:nvSpPr>
          <p:cNvPr name="TextBox 10" id="10"/>
          <p:cNvSpPr txBox="true"/>
          <p:nvPr/>
        </p:nvSpPr>
        <p:spPr>
          <a:xfrm rot="0">
            <a:off x="1318941" y="4800692"/>
            <a:ext cx="6262715" cy="484590"/>
          </a:xfrm>
          <a:prstGeom prst="rect">
            <a:avLst/>
          </a:prstGeom>
        </p:spPr>
        <p:txBody>
          <a:bodyPr anchor="t" rtlCol="false" tIns="0" lIns="0" bIns="0" rIns="0">
            <a:spAutoFit/>
          </a:bodyPr>
          <a:lstStyle/>
          <a:p>
            <a:pPr>
              <a:lnSpc>
                <a:spcPts val="4081"/>
              </a:lnSpc>
            </a:pPr>
            <a:r>
              <a:rPr lang="en-US" sz="2915">
                <a:solidFill>
                  <a:srgbClr val="CF7E1D"/>
                </a:solidFill>
                <a:latin typeface="Garet Book"/>
              </a:rPr>
              <a:t>Yield Estimation</a:t>
            </a:r>
          </a:p>
        </p:txBody>
      </p:sp>
      <p:sp>
        <p:nvSpPr>
          <p:cNvPr name="TextBox 11" id="11"/>
          <p:cNvSpPr txBox="true"/>
          <p:nvPr/>
        </p:nvSpPr>
        <p:spPr>
          <a:xfrm rot="0">
            <a:off x="164433" y="175005"/>
            <a:ext cx="17256063" cy="2491094"/>
          </a:xfrm>
          <a:prstGeom prst="rect">
            <a:avLst/>
          </a:prstGeom>
        </p:spPr>
        <p:txBody>
          <a:bodyPr anchor="t" rtlCol="false" tIns="0" lIns="0" bIns="0" rIns="0">
            <a:spAutoFit/>
          </a:bodyPr>
          <a:lstStyle/>
          <a:p>
            <a:pPr algn="ctr">
              <a:lnSpc>
                <a:spcPts val="4970"/>
              </a:lnSpc>
            </a:pPr>
            <a:r>
              <a:rPr lang="en-US" sz="3550" spc="-166">
                <a:solidFill>
                  <a:srgbClr val="FFB300"/>
                </a:solidFill>
                <a:latin typeface="Garet Bold"/>
              </a:rPr>
              <a:t>Department of Multidisciplinary Engineering</a:t>
            </a:r>
          </a:p>
          <a:p>
            <a:pPr algn="ctr">
              <a:lnSpc>
                <a:spcPts val="4970"/>
              </a:lnSpc>
            </a:pPr>
            <a:r>
              <a:rPr lang="en-US" sz="3550" spc="-166">
                <a:solidFill>
                  <a:srgbClr val="474D30"/>
                </a:solidFill>
                <a:latin typeface="Garet Bold"/>
              </a:rPr>
              <a:t>Vishwakarma Institute of Technology, Pune</a:t>
            </a:r>
          </a:p>
          <a:p>
            <a:pPr algn="ctr">
              <a:lnSpc>
                <a:spcPts val="4970"/>
              </a:lnSpc>
            </a:pPr>
            <a:r>
              <a:rPr lang="en-US" sz="3550" spc="-166">
                <a:solidFill>
                  <a:srgbClr val="474D30"/>
                </a:solidFill>
                <a:latin typeface="Garet Bold"/>
              </a:rPr>
              <a:t>A.Y.(2022-2023) SEM II</a:t>
            </a:r>
          </a:p>
          <a:p>
            <a:pPr>
              <a:lnSpc>
                <a:spcPts val="4970"/>
              </a:lnSpc>
            </a:pPr>
          </a:p>
        </p:txBody>
      </p:sp>
      <p:sp>
        <p:nvSpPr>
          <p:cNvPr name="TextBox 12" id="12"/>
          <p:cNvSpPr txBox="true"/>
          <p:nvPr/>
        </p:nvSpPr>
        <p:spPr>
          <a:xfrm rot="0">
            <a:off x="1145651" y="7022140"/>
            <a:ext cx="7841770" cy="2633348"/>
          </a:xfrm>
          <a:prstGeom prst="rect">
            <a:avLst/>
          </a:prstGeom>
        </p:spPr>
        <p:txBody>
          <a:bodyPr anchor="t" rtlCol="false" tIns="0" lIns="0" bIns="0" rIns="0">
            <a:spAutoFit/>
          </a:bodyPr>
          <a:lstStyle/>
          <a:p>
            <a:pPr>
              <a:lnSpc>
                <a:spcPts val="4237"/>
              </a:lnSpc>
            </a:pPr>
            <a:r>
              <a:rPr lang="en-US" sz="3026">
                <a:solidFill>
                  <a:srgbClr val="CF7E1D"/>
                </a:solidFill>
                <a:latin typeface="Garet Book"/>
              </a:rPr>
              <a:t>Kuldeep Aher                       12111492</a:t>
            </a:r>
          </a:p>
          <a:p>
            <a:pPr>
              <a:lnSpc>
                <a:spcPts val="4237"/>
              </a:lnSpc>
            </a:pPr>
            <a:r>
              <a:rPr lang="en-US" sz="3026">
                <a:solidFill>
                  <a:srgbClr val="CF7E1D"/>
                </a:solidFill>
                <a:latin typeface="Garet Book"/>
              </a:rPr>
              <a:t>Swayamprakash Mahale   12110910</a:t>
            </a:r>
          </a:p>
          <a:p>
            <a:pPr>
              <a:lnSpc>
                <a:spcPts val="4237"/>
              </a:lnSpc>
            </a:pPr>
            <a:r>
              <a:rPr lang="en-US" sz="3026">
                <a:solidFill>
                  <a:srgbClr val="CF7E1D"/>
                </a:solidFill>
                <a:latin typeface="Garet Book"/>
              </a:rPr>
              <a:t>Sahil Mandhare                    12110788</a:t>
            </a:r>
          </a:p>
          <a:p>
            <a:pPr>
              <a:lnSpc>
                <a:spcPts val="4237"/>
              </a:lnSpc>
            </a:pPr>
            <a:r>
              <a:rPr lang="en-US" sz="3026">
                <a:solidFill>
                  <a:srgbClr val="CF7E1D"/>
                </a:solidFill>
                <a:latin typeface="Garet Book"/>
              </a:rPr>
              <a:t>Divya Lothe                            12111523</a:t>
            </a:r>
          </a:p>
          <a:p>
            <a:pPr>
              <a:lnSpc>
                <a:spcPts val="4237"/>
              </a:lnSpc>
            </a:pPr>
            <a:r>
              <a:rPr lang="en-US" sz="3026">
                <a:solidFill>
                  <a:srgbClr val="CF7E1D"/>
                </a:solidFill>
                <a:latin typeface="Garet Book"/>
              </a:rPr>
              <a:t>Shrirang Mahankaliwar      12110835</a:t>
            </a:r>
          </a:p>
        </p:txBody>
      </p:sp>
      <p:grpSp>
        <p:nvGrpSpPr>
          <p:cNvPr name="Group 13" id="13"/>
          <p:cNvGrpSpPr/>
          <p:nvPr/>
        </p:nvGrpSpPr>
        <p:grpSpPr>
          <a:xfrm rot="0">
            <a:off x="10945686" y="9258300"/>
            <a:ext cx="7121220" cy="575450"/>
            <a:chOff x="0" y="0"/>
            <a:chExt cx="9494959" cy="767266"/>
          </a:xfrm>
        </p:grpSpPr>
        <p:grpSp>
          <p:nvGrpSpPr>
            <p:cNvPr name="Group 14" id="14"/>
            <p:cNvGrpSpPr/>
            <p:nvPr/>
          </p:nvGrpSpPr>
          <p:grpSpPr>
            <a:xfrm rot="0">
              <a:off x="0" y="0"/>
              <a:ext cx="9280032" cy="767266"/>
              <a:chOff x="0" y="0"/>
              <a:chExt cx="1833093" cy="151559"/>
            </a:xfrm>
          </p:grpSpPr>
          <p:sp>
            <p:nvSpPr>
              <p:cNvPr name="Freeform 15" id="15"/>
              <p:cNvSpPr/>
              <p:nvPr/>
            </p:nvSpPr>
            <p:spPr>
              <a:xfrm flipH="false" flipV="false">
                <a:off x="0" y="0"/>
                <a:ext cx="1833093" cy="151559"/>
              </a:xfrm>
              <a:custGeom>
                <a:avLst/>
                <a:gdLst/>
                <a:ahLst/>
                <a:cxnLst/>
                <a:rect r="r" b="b" t="t" l="l"/>
                <a:pathLst>
                  <a:path h="151559" w="1833093">
                    <a:moveTo>
                      <a:pt x="74527" y="0"/>
                    </a:moveTo>
                    <a:lnTo>
                      <a:pt x="1758566" y="0"/>
                    </a:lnTo>
                    <a:cubicBezTo>
                      <a:pt x="1778332" y="0"/>
                      <a:pt x="1797288" y="7852"/>
                      <a:pt x="1811264" y="21828"/>
                    </a:cubicBezTo>
                    <a:cubicBezTo>
                      <a:pt x="1825241" y="35805"/>
                      <a:pt x="1833093" y="54761"/>
                      <a:pt x="1833093" y="74527"/>
                    </a:cubicBezTo>
                    <a:lnTo>
                      <a:pt x="1833093" y="77032"/>
                    </a:lnTo>
                    <a:cubicBezTo>
                      <a:pt x="1833093" y="118192"/>
                      <a:pt x="1799726" y="151559"/>
                      <a:pt x="1758566" y="151559"/>
                    </a:cubicBezTo>
                    <a:lnTo>
                      <a:pt x="74527" y="151559"/>
                    </a:lnTo>
                    <a:cubicBezTo>
                      <a:pt x="33367" y="151559"/>
                      <a:pt x="0" y="118192"/>
                      <a:pt x="0" y="77032"/>
                    </a:cubicBezTo>
                    <a:lnTo>
                      <a:pt x="0" y="74527"/>
                    </a:lnTo>
                    <a:cubicBezTo>
                      <a:pt x="0" y="33367"/>
                      <a:pt x="33367" y="0"/>
                      <a:pt x="74527" y="0"/>
                    </a:cubicBezTo>
                    <a:close/>
                  </a:path>
                </a:pathLst>
              </a:custGeom>
              <a:solidFill>
                <a:srgbClr val="FFB300"/>
              </a:solidFill>
            </p:spPr>
          </p:sp>
          <p:sp>
            <p:nvSpPr>
              <p:cNvPr name="TextBox 16" id="1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93072" y="31783"/>
              <a:ext cx="9301888" cy="665840"/>
            </a:xfrm>
            <a:prstGeom prst="rect">
              <a:avLst/>
            </a:prstGeom>
          </p:spPr>
          <p:txBody>
            <a:bodyPr anchor="t" rtlCol="false" tIns="0" lIns="0" bIns="0" rIns="0">
              <a:spAutoFit/>
            </a:bodyPr>
            <a:lstStyle/>
            <a:p>
              <a:pPr>
                <a:lnSpc>
                  <a:spcPts val="4237"/>
                </a:lnSpc>
              </a:pPr>
              <a:r>
                <a:rPr lang="en-US" sz="3026">
                  <a:solidFill>
                    <a:srgbClr val="000000"/>
                  </a:solidFill>
                  <a:latin typeface="Garet"/>
                </a:rPr>
                <a:t>Guide:  Prof. Sangeeta Kurundkar</a:t>
              </a:r>
            </a:p>
          </p:txBody>
        </p:sp>
      </p:grpSp>
      <p:pic>
        <p:nvPicPr>
          <p:cNvPr name="Picture 18" id="18"/>
          <p:cNvPicPr>
            <a:picLocks noChangeAspect="true"/>
          </p:cNvPicPr>
          <p:nvPr/>
        </p:nvPicPr>
        <p:blipFill>
          <a:blip r:embed="rId5"/>
          <a:srcRect l="0" t="0" r="0" b="1755"/>
          <a:stretch>
            <a:fillRect/>
          </a:stretch>
        </p:blipFill>
        <p:spPr>
          <a:xfrm flipH="false" flipV="false" rot="0">
            <a:off x="260952" y="-10720"/>
            <a:ext cx="2115978" cy="2078839"/>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C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373750" y="1694425"/>
            <a:ext cx="13540500" cy="8592575"/>
          </a:xfrm>
          <a:prstGeom prst="rect">
            <a:avLst/>
          </a:prstGeom>
        </p:spPr>
      </p:pic>
      <p:sp>
        <p:nvSpPr>
          <p:cNvPr name="TextBox 3" id="3"/>
          <p:cNvSpPr txBox="true"/>
          <p:nvPr/>
        </p:nvSpPr>
        <p:spPr>
          <a:xfrm rot="0">
            <a:off x="1273302" y="1377636"/>
            <a:ext cx="8745144" cy="1251803"/>
          </a:xfrm>
          <a:prstGeom prst="rect">
            <a:avLst/>
          </a:prstGeom>
        </p:spPr>
        <p:txBody>
          <a:bodyPr anchor="t" rtlCol="false" tIns="0" lIns="0" bIns="0" rIns="0">
            <a:spAutoFit/>
          </a:bodyPr>
          <a:lstStyle/>
          <a:p>
            <a:pPr>
              <a:lnSpc>
                <a:spcPts val="10277"/>
              </a:lnSpc>
            </a:pPr>
            <a:r>
              <a:rPr lang="en-US" sz="7341">
                <a:solidFill>
                  <a:srgbClr val="474D30"/>
                </a:solidFill>
                <a:latin typeface="Open Sans Bold Bold"/>
              </a:rPr>
              <a:t>Diagram</a:t>
            </a:r>
          </a:p>
        </p:txBody>
      </p:sp>
      <p:sp>
        <p:nvSpPr>
          <p:cNvPr name="TextBox 4" id="4"/>
          <p:cNvSpPr txBox="true"/>
          <p:nvPr/>
        </p:nvSpPr>
        <p:spPr>
          <a:xfrm rot="0">
            <a:off x="1273302" y="611807"/>
            <a:ext cx="7097576" cy="902628"/>
          </a:xfrm>
          <a:prstGeom prst="rect">
            <a:avLst/>
          </a:prstGeom>
        </p:spPr>
        <p:txBody>
          <a:bodyPr anchor="t" rtlCol="false" tIns="0" lIns="0" bIns="0" rIns="0">
            <a:spAutoFit/>
          </a:bodyPr>
          <a:lstStyle/>
          <a:p>
            <a:pPr>
              <a:lnSpc>
                <a:spcPts val="7473"/>
              </a:lnSpc>
            </a:pPr>
            <a:r>
              <a:rPr lang="en-US" sz="5338">
                <a:solidFill>
                  <a:srgbClr val="AF6916"/>
                </a:solidFill>
                <a:latin typeface="Garet Book"/>
              </a:rPr>
              <a:t>Circuit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C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26040" r="0" b="0"/>
          <a:stretch>
            <a:fillRect/>
          </a:stretch>
        </p:blipFill>
        <p:spPr>
          <a:xfrm flipH="false" flipV="false" rot="0">
            <a:off x="0" y="2960265"/>
            <a:ext cx="18962096" cy="771333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84614" t="6817" r="906" b="86420"/>
          <a:stretch>
            <a:fillRect/>
          </a:stretch>
        </p:blipFill>
        <p:spPr>
          <a:xfrm flipH="true" flipV="false" rot="0">
            <a:off x="6064918" y="1408799"/>
            <a:ext cx="879394" cy="590275"/>
          </a:xfrm>
          <a:prstGeom prst="rect">
            <a:avLst/>
          </a:prstGeom>
        </p:spPr>
      </p:pic>
      <p:pic>
        <p:nvPicPr>
          <p:cNvPr name="Picture 4" id="4"/>
          <p:cNvPicPr>
            <a:picLocks noChangeAspect="true"/>
          </p:cNvPicPr>
          <p:nvPr/>
        </p:nvPicPr>
        <p:blipFill>
          <a:blip r:embed="rId6"/>
          <a:srcRect l="0" t="2985" r="0" b="2985"/>
          <a:stretch>
            <a:fillRect/>
          </a:stretch>
        </p:blipFill>
        <p:spPr>
          <a:xfrm flipH="false" flipV="false" rot="0">
            <a:off x="-682763" y="2401038"/>
            <a:ext cx="17679939" cy="9240564"/>
          </a:xfrm>
          <a:prstGeom prst="rect">
            <a:avLst/>
          </a:prstGeom>
        </p:spPr>
      </p:pic>
      <p:sp>
        <p:nvSpPr>
          <p:cNvPr name="TextBox 5" id="5"/>
          <p:cNvSpPr txBox="true"/>
          <p:nvPr/>
        </p:nvSpPr>
        <p:spPr>
          <a:xfrm rot="0">
            <a:off x="1367824" y="1708462"/>
            <a:ext cx="8745144" cy="1251803"/>
          </a:xfrm>
          <a:prstGeom prst="rect">
            <a:avLst/>
          </a:prstGeom>
        </p:spPr>
        <p:txBody>
          <a:bodyPr anchor="t" rtlCol="false" tIns="0" lIns="0" bIns="0" rIns="0">
            <a:spAutoFit/>
          </a:bodyPr>
          <a:lstStyle/>
          <a:p>
            <a:pPr>
              <a:lnSpc>
                <a:spcPts val="10277"/>
              </a:lnSpc>
            </a:pPr>
            <a:r>
              <a:rPr lang="en-US" sz="7341">
                <a:solidFill>
                  <a:srgbClr val="474D30"/>
                </a:solidFill>
                <a:latin typeface="Open Sans Bold Bold"/>
              </a:rPr>
              <a:t>Architecture</a:t>
            </a:r>
          </a:p>
        </p:txBody>
      </p:sp>
      <p:sp>
        <p:nvSpPr>
          <p:cNvPr name="TextBox 6" id="6"/>
          <p:cNvSpPr txBox="true"/>
          <p:nvPr/>
        </p:nvSpPr>
        <p:spPr>
          <a:xfrm rot="0">
            <a:off x="1367824" y="942634"/>
            <a:ext cx="7097576" cy="902628"/>
          </a:xfrm>
          <a:prstGeom prst="rect">
            <a:avLst/>
          </a:prstGeom>
        </p:spPr>
        <p:txBody>
          <a:bodyPr anchor="t" rtlCol="false" tIns="0" lIns="0" bIns="0" rIns="0">
            <a:spAutoFit/>
          </a:bodyPr>
          <a:lstStyle/>
          <a:p>
            <a:pPr>
              <a:lnSpc>
                <a:spcPts val="7473"/>
              </a:lnSpc>
            </a:pPr>
            <a:r>
              <a:rPr lang="en-US" sz="5338">
                <a:solidFill>
                  <a:srgbClr val="AF6916"/>
                </a:solidFill>
                <a:latin typeface="Garet Book"/>
              </a:rPr>
              <a:t>Yolo v8</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46" r="0" b="7746"/>
          <a:stretch>
            <a:fillRect/>
          </a:stretch>
        </p:blipFill>
        <p:spPr>
          <a:xfrm flipH="false" flipV="false">
            <a:off x="0" y="0"/>
            <a:ext cx="18288000" cy="10287000"/>
          </a:xfrm>
          <a:prstGeom prst="rect">
            <a:avLst/>
          </a:prstGeom>
        </p:spPr>
      </p:pic>
      <p:grpSp>
        <p:nvGrpSpPr>
          <p:cNvPr name="Group 3" id="3"/>
          <p:cNvGrpSpPr/>
          <p:nvPr/>
        </p:nvGrpSpPr>
        <p:grpSpPr>
          <a:xfrm rot="0">
            <a:off x="1028700" y="3600450"/>
            <a:ext cx="15043108" cy="3086100"/>
            <a:chOff x="0" y="0"/>
            <a:chExt cx="3961971" cy="812800"/>
          </a:xfrm>
        </p:grpSpPr>
        <p:sp>
          <p:nvSpPr>
            <p:cNvPr name="Freeform 4" id="4"/>
            <p:cNvSpPr/>
            <p:nvPr/>
          </p:nvSpPr>
          <p:spPr>
            <a:xfrm flipH="false" flipV="false">
              <a:off x="0" y="0"/>
              <a:ext cx="3961971" cy="812800"/>
            </a:xfrm>
            <a:custGeom>
              <a:avLst/>
              <a:gdLst/>
              <a:ahLst/>
              <a:cxnLst/>
              <a:rect r="r" b="b" t="t" l="l"/>
              <a:pathLst>
                <a:path h="812800" w="3961971">
                  <a:moveTo>
                    <a:pt x="26247" y="0"/>
                  </a:moveTo>
                  <a:lnTo>
                    <a:pt x="3935724" y="0"/>
                  </a:lnTo>
                  <a:cubicBezTo>
                    <a:pt x="3950220" y="0"/>
                    <a:pt x="3961971" y="11751"/>
                    <a:pt x="3961971" y="26247"/>
                  </a:cubicBezTo>
                  <a:lnTo>
                    <a:pt x="3961971" y="786553"/>
                  </a:lnTo>
                  <a:cubicBezTo>
                    <a:pt x="3961971" y="801049"/>
                    <a:pt x="3950220" y="812800"/>
                    <a:pt x="3935724" y="812800"/>
                  </a:cubicBezTo>
                  <a:lnTo>
                    <a:pt x="26247" y="812800"/>
                  </a:lnTo>
                  <a:cubicBezTo>
                    <a:pt x="11751" y="812800"/>
                    <a:pt x="0" y="801049"/>
                    <a:pt x="0" y="786553"/>
                  </a:cubicBezTo>
                  <a:lnTo>
                    <a:pt x="0" y="26247"/>
                  </a:lnTo>
                  <a:cubicBezTo>
                    <a:pt x="0" y="11751"/>
                    <a:pt x="11751" y="0"/>
                    <a:pt x="26247" y="0"/>
                  </a:cubicBezTo>
                  <a:close/>
                </a:path>
              </a:pathLst>
            </a:custGeom>
            <a:solidFill>
              <a:srgbClr val="004651"/>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853851" y="4006215"/>
            <a:ext cx="13392807" cy="2198370"/>
          </a:xfrm>
          <a:prstGeom prst="rect">
            <a:avLst/>
          </a:prstGeom>
        </p:spPr>
        <p:txBody>
          <a:bodyPr anchor="t" rtlCol="false" tIns="0" lIns="0" bIns="0" rIns="0">
            <a:spAutoFit/>
          </a:bodyPr>
          <a:lstStyle/>
          <a:p>
            <a:pPr algn="just">
              <a:lnSpc>
                <a:spcPts val="5880"/>
              </a:lnSpc>
            </a:pPr>
            <a:r>
              <a:rPr lang="en-US" sz="4200">
                <a:solidFill>
                  <a:srgbClr val="EFF3E4"/>
                </a:solidFill>
                <a:latin typeface="Canva Sans Bold"/>
              </a:rPr>
              <a:t>RC Control:           </a:t>
            </a:r>
            <a:r>
              <a:rPr lang="en-US" sz="4200">
                <a:solidFill>
                  <a:srgbClr val="EFF3E4"/>
                </a:solidFill>
                <a:latin typeface="Canva Sans Bold"/>
              </a:rPr>
              <a:t>State Machine Algorithm</a:t>
            </a:r>
          </a:p>
          <a:p>
            <a:pPr algn="just">
              <a:lnSpc>
                <a:spcPts val="5880"/>
              </a:lnSpc>
            </a:pPr>
            <a:r>
              <a:rPr lang="en-US" sz="4200">
                <a:solidFill>
                  <a:srgbClr val="EFF3E4"/>
                </a:solidFill>
                <a:latin typeface="Canva Sans Bold"/>
              </a:rPr>
              <a:t>Fruit detection:  Yolo v8</a:t>
            </a:r>
          </a:p>
          <a:p>
            <a:pPr algn="just">
              <a:lnSpc>
                <a:spcPts val="5880"/>
              </a:lnSpc>
            </a:pPr>
            <a:r>
              <a:rPr lang="en-US" sz="4200">
                <a:solidFill>
                  <a:srgbClr val="EFF3E4"/>
                </a:solidFill>
                <a:latin typeface="Canva Sans Bold"/>
              </a:rPr>
              <a:t>Fruit tracking:      BoT Sort</a:t>
            </a:r>
          </a:p>
        </p:txBody>
      </p:sp>
      <p:sp>
        <p:nvSpPr>
          <p:cNvPr name="TextBox 7" id="7"/>
          <p:cNvSpPr txBox="true"/>
          <p:nvPr/>
        </p:nvSpPr>
        <p:spPr>
          <a:xfrm rot="0">
            <a:off x="1123222" y="1021379"/>
            <a:ext cx="8745144" cy="1251803"/>
          </a:xfrm>
          <a:prstGeom prst="rect">
            <a:avLst/>
          </a:prstGeom>
        </p:spPr>
        <p:txBody>
          <a:bodyPr anchor="t" rtlCol="false" tIns="0" lIns="0" bIns="0" rIns="0">
            <a:spAutoFit/>
          </a:bodyPr>
          <a:lstStyle/>
          <a:p>
            <a:pPr>
              <a:lnSpc>
                <a:spcPts val="10277"/>
              </a:lnSpc>
            </a:pPr>
            <a:r>
              <a:rPr lang="en-US" sz="7341">
                <a:solidFill>
                  <a:srgbClr val="091922"/>
                </a:solidFill>
                <a:latin typeface="Open Sans Bold Bold"/>
              </a:rPr>
              <a:t>Algorithms Used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C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26040" r="0" b="0"/>
          <a:stretch>
            <a:fillRect/>
          </a:stretch>
        </p:blipFill>
        <p:spPr>
          <a:xfrm flipH="false" flipV="false" rot="0">
            <a:off x="-674096" y="2573670"/>
            <a:ext cx="18962096" cy="771333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726451" y="2056703"/>
            <a:ext cx="10725414" cy="6909642"/>
          </a:xfrm>
          <a:prstGeom prst="rect">
            <a:avLst/>
          </a:prstGeom>
        </p:spPr>
      </p:pic>
      <p:pic>
        <p:nvPicPr>
          <p:cNvPr name="Picture 4" id="4"/>
          <p:cNvPicPr>
            <a:picLocks noChangeAspect="true"/>
          </p:cNvPicPr>
          <p:nvPr/>
        </p:nvPicPr>
        <p:blipFill>
          <a:blip r:embed="rId5"/>
          <a:srcRect l="0" t="4220" r="0" b="1492"/>
          <a:stretch>
            <a:fillRect/>
          </a:stretch>
        </p:blipFill>
        <p:spPr>
          <a:xfrm flipH="false" flipV="false" rot="0">
            <a:off x="11861181" y="243544"/>
            <a:ext cx="5153313" cy="4899956"/>
          </a:xfrm>
          <a:prstGeom prst="rect">
            <a:avLst/>
          </a:prstGeom>
        </p:spPr>
      </p:pic>
      <p:pic>
        <p:nvPicPr>
          <p:cNvPr name="Picture 5" id="5"/>
          <p:cNvPicPr>
            <a:picLocks noChangeAspect="true"/>
          </p:cNvPicPr>
          <p:nvPr/>
        </p:nvPicPr>
        <p:blipFill>
          <a:blip r:embed="rId6"/>
          <a:srcRect l="22229" t="4062" r="20446" b="0"/>
          <a:stretch>
            <a:fillRect/>
          </a:stretch>
        </p:blipFill>
        <p:spPr>
          <a:xfrm flipH="false" flipV="false" rot="0">
            <a:off x="11861181" y="5245262"/>
            <a:ext cx="5153313" cy="4836941"/>
          </a:xfrm>
          <a:prstGeom prst="rect">
            <a:avLst/>
          </a:prstGeom>
        </p:spPr>
      </p:pic>
      <p:sp>
        <p:nvSpPr>
          <p:cNvPr name="TextBox 6" id="6"/>
          <p:cNvSpPr txBox="true"/>
          <p:nvPr/>
        </p:nvSpPr>
        <p:spPr>
          <a:xfrm rot="0">
            <a:off x="726451" y="556625"/>
            <a:ext cx="8745144" cy="1251803"/>
          </a:xfrm>
          <a:prstGeom prst="rect">
            <a:avLst/>
          </a:prstGeom>
        </p:spPr>
        <p:txBody>
          <a:bodyPr anchor="t" rtlCol="false" tIns="0" lIns="0" bIns="0" rIns="0">
            <a:spAutoFit/>
          </a:bodyPr>
          <a:lstStyle/>
          <a:p>
            <a:pPr>
              <a:lnSpc>
                <a:spcPts val="10277"/>
              </a:lnSpc>
            </a:pPr>
            <a:r>
              <a:rPr lang="en-US" sz="7341">
                <a:solidFill>
                  <a:srgbClr val="FFB300"/>
                </a:solidFill>
                <a:latin typeface="Open Sans Bold Bold"/>
              </a:rPr>
              <a:t>Dataset</a:t>
            </a:r>
          </a:p>
        </p:txBody>
      </p:sp>
      <p:sp>
        <p:nvSpPr>
          <p:cNvPr name="TextBox 7" id="7"/>
          <p:cNvSpPr txBox="true"/>
          <p:nvPr/>
        </p:nvSpPr>
        <p:spPr>
          <a:xfrm rot="5400000">
            <a:off x="15815544" y="5209416"/>
            <a:ext cx="3276766" cy="389255"/>
          </a:xfrm>
          <a:prstGeom prst="rect">
            <a:avLst/>
          </a:prstGeom>
        </p:spPr>
        <p:txBody>
          <a:bodyPr anchor="t" rtlCol="false" tIns="0" lIns="0" bIns="0" rIns="0">
            <a:spAutoFit/>
          </a:bodyPr>
          <a:lstStyle/>
          <a:p>
            <a:pPr algn="ctr">
              <a:lnSpc>
                <a:spcPts val="3220"/>
              </a:lnSpc>
            </a:pPr>
            <a:r>
              <a:rPr lang="en-US" sz="2300">
                <a:solidFill>
                  <a:srgbClr val="000000"/>
                </a:solidFill>
                <a:latin typeface="Open Sans"/>
              </a:rPr>
              <a:t>Annotated images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C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26" t="33948" r="12" b="0"/>
          <a:stretch>
            <a:fillRect/>
          </a:stretch>
        </p:blipFill>
        <p:spPr>
          <a:xfrm flipH="false" flipV="true" rot="200892">
            <a:off x="9220609" y="1288785"/>
            <a:ext cx="8990782" cy="2886197"/>
          </a:xfrm>
          <a:prstGeom prst="rect">
            <a:avLst/>
          </a:prstGeom>
        </p:spPr>
      </p:pic>
      <p:pic>
        <p:nvPicPr>
          <p:cNvPr name="Picture 3" id="3"/>
          <p:cNvPicPr>
            <a:picLocks noChangeAspect="true"/>
          </p:cNvPicPr>
          <p:nvPr/>
        </p:nvPicPr>
        <p:blipFill>
          <a:blip r:embed="rId4"/>
          <a:srcRect l="23104" t="0" r="12640" b="0"/>
          <a:stretch>
            <a:fillRect/>
          </a:stretch>
        </p:blipFill>
        <p:spPr>
          <a:xfrm flipH="false" flipV="false" rot="0">
            <a:off x="335711" y="2520995"/>
            <a:ext cx="8808289" cy="6180194"/>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84614" t="6817" r="906" b="86420"/>
          <a:stretch>
            <a:fillRect/>
          </a:stretch>
        </p:blipFill>
        <p:spPr>
          <a:xfrm flipH="true" flipV="false" rot="0">
            <a:off x="4930255" y="1808428"/>
            <a:ext cx="879394" cy="590275"/>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4614" t="6817" r="906" b="86420"/>
          <a:stretch>
            <a:fillRect/>
          </a:stretch>
        </p:blipFill>
        <p:spPr>
          <a:xfrm flipH="true" flipV="false" rot="0">
            <a:off x="17259300" y="9627630"/>
            <a:ext cx="879394" cy="590275"/>
          </a:xfrm>
          <a:prstGeom prst="rect">
            <a:avLst/>
          </a:prstGeom>
        </p:spPr>
      </p:pic>
      <p:pic>
        <p:nvPicPr>
          <p:cNvPr name="Picture 6" id="6"/>
          <p:cNvPicPr>
            <a:picLocks noChangeAspect="true"/>
          </p:cNvPicPr>
          <p:nvPr/>
        </p:nvPicPr>
        <p:blipFill>
          <a:blip r:embed="rId9"/>
          <a:srcRect l="0" t="9720" r="0" b="9720"/>
          <a:stretch>
            <a:fillRect/>
          </a:stretch>
        </p:blipFill>
        <p:spPr>
          <a:xfrm flipH="false" flipV="false" rot="0">
            <a:off x="10221133" y="1064635"/>
            <a:ext cx="7178778" cy="7710963"/>
          </a:xfrm>
          <a:prstGeom prst="rect">
            <a:avLst/>
          </a:prstGeom>
        </p:spPr>
      </p:pic>
      <p:sp>
        <p:nvSpPr>
          <p:cNvPr name="TextBox 7" id="7"/>
          <p:cNvSpPr txBox="true"/>
          <p:nvPr/>
        </p:nvSpPr>
        <p:spPr>
          <a:xfrm rot="0">
            <a:off x="398856" y="556625"/>
            <a:ext cx="8745144" cy="1251803"/>
          </a:xfrm>
          <a:prstGeom prst="rect">
            <a:avLst/>
          </a:prstGeom>
        </p:spPr>
        <p:txBody>
          <a:bodyPr anchor="t" rtlCol="false" tIns="0" lIns="0" bIns="0" rIns="0">
            <a:spAutoFit/>
          </a:bodyPr>
          <a:lstStyle/>
          <a:p>
            <a:pPr>
              <a:lnSpc>
                <a:spcPts val="10277"/>
              </a:lnSpc>
            </a:pPr>
            <a:r>
              <a:rPr lang="en-US" sz="7341">
                <a:solidFill>
                  <a:srgbClr val="FFB300"/>
                </a:solidFill>
                <a:latin typeface="Open Sans Bold Bold"/>
              </a:rPr>
              <a:t>Hardware</a:t>
            </a:r>
          </a:p>
        </p:txBody>
      </p:sp>
      <p:sp>
        <p:nvSpPr>
          <p:cNvPr name="TextBox 8" id="8"/>
          <p:cNvSpPr txBox="true"/>
          <p:nvPr/>
        </p:nvSpPr>
        <p:spPr>
          <a:xfrm rot="0">
            <a:off x="2175677" y="9384923"/>
            <a:ext cx="13936646" cy="537845"/>
          </a:xfrm>
          <a:prstGeom prst="rect">
            <a:avLst/>
          </a:prstGeom>
        </p:spPr>
        <p:txBody>
          <a:bodyPr anchor="t" rtlCol="false" tIns="0" lIns="0" bIns="0" rIns="0">
            <a:spAutoFit/>
          </a:bodyPr>
          <a:lstStyle/>
          <a:p>
            <a:pPr algn="ctr">
              <a:lnSpc>
                <a:spcPts val="4480"/>
              </a:lnSpc>
            </a:pPr>
            <a:r>
              <a:rPr lang="en-US" sz="3200">
                <a:solidFill>
                  <a:srgbClr val="000000"/>
                </a:solidFill>
                <a:latin typeface="Garet Bold"/>
              </a:rPr>
              <a:t>Prototype bot with Remote control</a:t>
            </a:r>
          </a:p>
        </p:txBody>
      </p:sp>
      <p:sp>
        <p:nvSpPr>
          <p:cNvPr name="TextBox 9" id="9"/>
          <p:cNvSpPr txBox="true"/>
          <p:nvPr/>
        </p:nvSpPr>
        <p:spPr>
          <a:xfrm rot="0">
            <a:off x="-2196895" y="8644039"/>
            <a:ext cx="13936646" cy="537845"/>
          </a:xfrm>
          <a:prstGeom prst="rect">
            <a:avLst/>
          </a:prstGeom>
        </p:spPr>
        <p:txBody>
          <a:bodyPr anchor="t" rtlCol="false" tIns="0" lIns="0" bIns="0" rIns="0">
            <a:spAutoFit/>
          </a:bodyPr>
          <a:lstStyle/>
          <a:p>
            <a:pPr algn="ctr">
              <a:lnSpc>
                <a:spcPts val="4480"/>
              </a:lnSpc>
            </a:pPr>
            <a:r>
              <a:rPr lang="en-US" sz="3200">
                <a:solidFill>
                  <a:srgbClr val="000000"/>
                </a:solidFill>
                <a:latin typeface="Garet Bold"/>
              </a:rPr>
              <a:t>MSE</a:t>
            </a:r>
          </a:p>
        </p:txBody>
      </p:sp>
      <p:sp>
        <p:nvSpPr>
          <p:cNvPr name="TextBox 10" id="10"/>
          <p:cNvSpPr txBox="true"/>
          <p:nvPr/>
        </p:nvSpPr>
        <p:spPr>
          <a:xfrm rot="0">
            <a:off x="7119034" y="8773238"/>
            <a:ext cx="13936646" cy="537845"/>
          </a:xfrm>
          <a:prstGeom prst="rect">
            <a:avLst/>
          </a:prstGeom>
        </p:spPr>
        <p:txBody>
          <a:bodyPr anchor="t" rtlCol="false" tIns="0" lIns="0" bIns="0" rIns="0">
            <a:spAutoFit/>
          </a:bodyPr>
          <a:lstStyle/>
          <a:p>
            <a:pPr algn="ctr">
              <a:lnSpc>
                <a:spcPts val="4480"/>
              </a:lnSpc>
            </a:pPr>
            <a:r>
              <a:rPr lang="en-US" sz="3200">
                <a:solidFill>
                  <a:srgbClr val="000000"/>
                </a:solidFill>
                <a:latin typeface="Garet Bold"/>
              </a:rPr>
              <a:t>ESE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CFFF4"/>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32524" r="0" b="32524"/>
          <a:stretch>
            <a:fillRect/>
          </a:stretch>
        </p:blipFill>
        <p:spPr>
          <a:xfrm flipH="false" flipV="false" rot="0">
            <a:off x="2807373" y="713982"/>
            <a:ext cx="12673254" cy="8859036"/>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CFFF4"/>
        </a:solidFill>
      </p:bgPr>
    </p:bg>
    <p:spTree>
      <p:nvGrpSpPr>
        <p:cNvPr id="1" name=""/>
        <p:cNvGrpSpPr/>
        <p:nvPr/>
      </p:nvGrpSpPr>
      <p:grpSpPr>
        <a:xfrm>
          <a:off x="0" y="0"/>
          <a:ext cx="0" cy="0"/>
          <a:chOff x="0" y="0"/>
          <a:chExt cx="0" cy="0"/>
        </a:xfrm>
      </p:grpSpPr>
      <p:grpSp>
        <p:nvGrpSpPr>
          <p:cNvPr name="Group 2" id="2"/>
          <p:cNvGrpSpPr/>
          <p:nvPr/>
        </p:nvGrpSpPr>
        <p:grpSpPr>
          <a:xfrm rot="0">
            <a:off x="12042447" y="2625247"/>
            <a:ext cx="6026023" cy="5452815"/>
            <a:chOff x="0" y="0"/>
            <a:chExt cx="1621074" cy="1466874"/>
          </a:xfrm>
        </p:grpSpPr>
        <p:sp>
          <p:nvSpPr>
            <p:cNvPr name="Freeform 3" id="3"/>
            <p:cNvSpPr/>
            <p:nvPr/>
          </p:nvSpPr>
          <p:spPr>
            <a:xfrm flipH="false" flipV="false">
              <a:off x="0" y="0"/>
              <a:ext cx="1621075" cy="1466874"/>
            </a:xfrm>
            <a:custGeom>
              <a:avLst/>
              <a:gdLst/>
              <a:ahLst/>
              <a:cxnLst/>
              <a:rect r="r" b="b" t="t" l="l"/>
              <a:pathLst>
                <a:path h="1466874" w="1621075">
                  <a:moveTo>
                    <a:pt x="0" y="0"/>
                  </a:moveTo>
                  <a:lnTo>
                    <a:pt x="1621075" y="0"/>
                  </a:lnTo>
                  <a:lnTo>
                    <a:pt x="1621075" y="1466874"/>
                  </a:lnTo>
                  <a:lnTo>
                    <a:pt x="0" y="1466874"/>
                  </a:lnTo>
                  <a:close/>
                </a:path>
              </a:pathLst>
            </a:custGeom>
            <a:solidFill>
              <a:srgbClr val="004651"/>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srcRect l="0" t="0" r="0" b="0"/>
          <a:stretch>
            <a:fillRect/>
          </a:stretch>
        </p:blipFill>
        <p:spPr>
          <a:xfrm flipH="false" flipV="false" rot="0">
            <a:off x="12105838" y="2709442"/>
            <a:ext cx="5864865" cy="5284425"/>
          </a:xfrm>
          <a:prstGeom prst="rect">
            <a:avLst/>
          </a:prstGeom>
        </p:spPr>
      </p:pic>
      <p:pic>
        <p:nvPicPr>
          <p:cNvPr name="Picture 6" id="6"/>
          <p:cNvPicPr>
            <a:picLocks noChangeAspect="true"/>
          </p:cNvPicPr>
          <p:nvPr/>
        </p:nvPicPr>
        <p:blipFill>
          <a:blip r:embed="rId3"/>
          <a:srcRect l="0" t="1709" r="0" b="646"/>
          <a:stretch>
            <a:fillRect/>
          </a:stretch>
        </p:blipFill>
        <p:spPr>
          <a:xfrm flipH="false" flipV="false" rot="0">
            <a:off x="6581693" y="2709442"/>
            <a:ext cx="5312370" cy="5284425"/>
          </a:xfrm>
          <a:prstGeom prst="rect">
            <a:avLst/>
          </a:prstGeom>
        </p:spPr>
      </p:pic>
      <p:grpSp>
        <p:nvGrpSpPr>
          <p:cNvPr name="Group 7" id="7"/>
          <p:cNvGrpSpPr/>
          <p:nvPr/>
        </p:nvGrpSpPr>
        <p:grpSpPr>
          <a:xfrm rot="0">
            <a:off x="203775" y="2625247"/>
            <a:ext cx="6229533" cy="5452815"/>
            <a:chOff x="0" y="0"/>
            <a:chExt cx="8306044" cy="7270420"/>
          </a:xfrm>
        </p:grpSpPr>
        <p:grpSp>
          <p:nvGrpSpPr>
            <p:cNvPr name="Group 8" id="8"/>
            <p:cNvGrpSpPr/>
            <p:nvPr/>
          </p:nvGrpSpPr>
          <p:grpSpPr>
            <a:xfrm rot="0">
              <a:off x="0" y="0"/>
              <a:ext cx="8306044" cy="7270420"/>
              <a:chOff x="0" y="0"/>
              <a:chExt cx="1675821" cy="1466874"/>
            </a:xfrm>
          </p:grpSpPr>
          <p:sp>
            <p:nvSpPr>
              <p:cNvPr name="Freeform 9" id="9"/>
              <p:cNvSpPr/>
              <p:nvPr/>
            </p:nvSpPr>
            <p:spPr>
              <a:xfrm flipH="false" flipV="false">
                <a:off x="0" y="0"/>
                <a:ext cx="1675821" cy="1466874"/>
              </a:xfrm>
              <a:custGeom>
                <a:avLst/>
                <a:gdLst/>
                <a:ahLst/>
                <a:cxnLst/>
                <a:rect r="r" b="b" t="t" l="l"/>
                <a:pathLst>
                  <a:path h="1466874" w="1675821">
                    <a:moveTo>
                      <a:pt x="0" y="0"/>
                    </a:moveTo>
                    <a:lnTo>
                      <a:pt x="1675821" y="0"/>
                    </a:lnTo>
                    <a:lnTo>
                      <a:pt x="1675821" y="1466874"/>
                    </a:lnTo>
                    <a:lnTo>
                      <a:pt x="0" y="1466874"/>
                    </a:lnTo>
                    <a:close/>
                  </a:path>
                </a:pathLst>
              </a:custGeom>
              <a:solidFill>
                <a:srgbClr val="004651"/>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4"/>
            <a:srcRect l="0" t="1946" r="0" b="3059"/>
            <a:stretch>
              <a:fillRect/>
            </a:stretch>
          </p:blipFill>
          <p:spPr>
            <a:xfrm flipH="false" flipV="false" rot="0">
              <a:off x="80839" y="123388"/>
              <a:ext cx="8144367" cy="7023644"/>
            </a:xfrm>
            <a:prstGeom prst="rect">
              <a:avLst/>
            </a:prstGeom>
          </p:spPr>
        </p:pic>
      </p:grpSp>
      <p:grpSp>
        <p:nvGrpSpPr>
          <p:cNvPr name="Group 12" id="12"/>
          <p:cNvGrpSpPr/>
          <p:nvPr/>
        </p:nvGrpSpPr>
        <p:grpSpPr>
          <a:xfrm rot="0">
            <a:off x="6581693" y="2625247"/>
            <a:ext cx="5312370" cy="5452815"/>
            <a:chOff x="0" y="0"/>
            <a:chExt cx="1429093" cy="1466874"/>
          </a:xfrm>
        </p:grpSpPr>
        <p:sp>
          <p:nvSpPr>
            <p:cNvPr name="Freeform 13" id="13"/>
            <p:cNvSpPr/>
            <p:nvPr/>
          </p:nvSpPr>
          <p:spPr>
            <a:xfrm flipH="false" flipV="false">
              <a:off x="0" y="0"/>
              <a:ext cx="1429093" cy="1466874"/>
            </a:xfrm>
            <a:custGeom>
              <a:avLst/>
              <a:gdLst/>
              <a:ahLst/>
              <a:cxnLst/>
              <a:rect r="r" b="b" t="t" l="l"/>
              <a:pathLst>
                <a:path h="1466874" w="1429093">
                  <a:moveTo>
                    <a:pt x="0" y="0"/>
                  </a:moveTo>
                  <a:lnTo>
                    <a:pt x="1429093" y="0"/>
                  </a:lnTo>
                  <a:lnTo>
                    <a:pt x="1429093" y="1466874"/>
                  </a:lnTo>
                  <a:lnTo>
                    <a:pt x="0" y="1466874"/>
                  </a:lnTo>
                  <a:close/>
                </a:path>
              </a:pathLst>
            </a:custGeom>
            <a:solidFill>
              <a:srgbClr val="004651"/>
            </a:solidFill>
          </p:spPr>
        </p:sp>
        <p:sp>
          <p:nvSpPr>
            <p:cNvPr name="TextBox 14" id="1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pic>
        <p:nvPicPr>
          <p:cNvPr name="Picture 15" id="15"/>
          <p:cNvPicPr>
            <a:picLocks noChangeAspect="true"/>
          </p:cNvPicPr>
          <p:nvPr/>
        </p:nvPicPr>
        <p:blipFill>
          <a:blip r:embed="rId3"/>
          <a:srcRect l="0" t="0" r="0" b="0"/>
          <a:stretch>
            <a:fillRect/>
          </a:stretch>
        </p:blipFill>
        <p:spPr>
          <a:xfrm flipH="false" flipV="false" rot="0">
            <a:off x="6644295" y="2709442"/>
            <a:ext cx="5187166" cy="5284425"/>
          </a:xfrm>
          <a:prstGeom prst="rect">
            <a:avLst/>
          </a:prstGeom>
        </p:spPr>
      </p:pic>
      <p:sp>
        <p:nvSpPr>
          <p:cNvPr name="TextBox 16" id="16"/>
          <p:cNvSpPr txBox="true"/>
          <p:nvPr/>
        </p:nvSpPr>
        <p:spPr>
          <a:xfrm rot="0">
            <a:off x="1028700" y="895350"/>
            <a:ext cx="8745144" cy="1251803"/>
          </a:xfrm>
          <a:prstGeom prst="rect">
            <a:avLst/>
          </a:prstGeom>
        </p:spPr>
        <p:txBody>
          <a:bodyPr anchor="t" rtlCol="false" tIns="0" lIns="0" bIns="0" rIns="0">
            <a:spAutoFit/>
          </a:bodyPr>
          <a:lstStyle/>
          <a:p>
            <a:pPr>
              <a:lnSpc>
                <a:spcPts val="10277"/>
              </a:lnSpc>
            </a:pPr>
            <a:r>
              <a:rPr lang="en-US" sz="7341">
                <a:solidFill>
                  <a:srgbClr val="FFB300"/>
                </a:solidFill>
                <a:latin typeface="Open Sans Bold Bold"/>
              </a:rPr>
              <a:t>Results</a:t>
            </a:r>
          </a:p>
        </p:txBody>
      </p:sp>
      <p:sp>
        <p:nvSpPr>
          <p:cNvPr name="TextBox 17" id="17"/>
          <p:cNvSpPr txBox="true"/>
          <p:nvPr/>
        </p:nvSpPr>
        <p:spPr>
          <a:xfrm rot="0">
            <a:off x="1465855" y="8068945"/>
            <a:ext cx="3705374" cy="1189355"/>
          </a:xfrm>
          <a:prstGeom prst="rect">
            <a:avLst/>
          </a:prstGeom>
        </p:spPr>
        <p:txBody>
          <a:bodyPr anchor="t" rtlCol="false" tIns="0" lIns="0" bIns="0" rIns="0">
            <a:spAutoFit/>
          </a:bodyPr>
          <a:lstStyle/>
          <a:p>
            <a:pPr algn="ctr">
              <a:lnSpc>
                <a:spcPts val="3220"/>
              </a:lnSpc>
            </a:pPr>
            <a:r>
              <a:rPr lang="en-US" sz="2300">
                <a:solidFill>
                  <a:srgbClr val="000000"/>
                </a:solidFill>
                <a:latin typeface="Open Sans"/>
              </a:rPr>
              <a:t>mAP = 40 </a:t>
            </a:r>
          </a:p>
          <a:p>
            <a:pPr algn="ctr">
              <a:lnSpc>
                <a:spcPts val="3220"/>
              </a:lnSpc>
            </a:pPr>
            <a:r>
              <a:rPr lang="en-US" sz="2300">
                <a:solidFill>
                  <a:srgbClr val="000000"/>
                </a:solidFill>
                <a:latin typeface="Open Sans"/>
              </a:rPr>
              <a:t>epochs =30 </a:t>
            </a:r>
          </a:p>
          <a:p>
            <a:pPr algn="ctr">
              <a:lnSpc>
                <a:spcPts val="3220"/>
              </a:lnSpc>
            </a:pPr>
            <a:r>
              <a:rPr lang="en-US" sz="2300">
                <a:solidFill>
                  <a:srgbClr val="000000"/>
                </a:solidFill>
                <a:latin typeface="Open Sans"/>
              </a:rPr>
              <a:t>pretrained weight = yolov8l</a:t>
            </a:r>
          </a:p>
        </p:txBody>
      </p:sp>
      <p:sp>
        <p:nvSpPr>
          <p:cNvPr name="TextBox 18" id="18"/>
          <p:cNvSpPr txBox="true"/>
          <p:nvPr/>
        </p:nvSpPr>
        <p:spPr>
          <a:xfrm rot="0">
            <a:off x="7352449" y="8068945"/>
            <a:ext cx="3770858" cy="1189355"/>
          </a:xfrm>
          <a:prstGeom prst="rect">
            <a:avLst/>
          </a:prstGeom>
        </p:spPr>
        <p:txBody>
          <a:bodyPr anchor="t" rtlCol="false" tIns="0" lIns="0" bIns="0" rIns="0">
            <a:spAutoFit/>
          </a:bodyPr>
          <a:lstStyle/>
          <a:p>
            <a:pPr algn="ctr">
              <a:lnSpc>
                <a:spcPts val="3220"/>
              </a:lnSpc>
            </a:pPr>
            <a:r>
              <a:rPr lang="en-US" sz="2300">
                <a:solidFill>
                  <a:srgbClr val="000000"/>
                </a:solidFill>
                <a:latin typeface="Open Sans"/>
              </a:rPr>
              <a:t>mAP = 42.8 </a:t>
            </a:r>
          </a:p>
          <a:p>
            <a:pPr algn="ctr">
              <a:lnSpc>
                <a:spcPts val="3220"/>
              </a:lnSpc>
            </a:pPr>
            <a:r>
              <a:rPr lang="en-US" sz="2300">
                <a:solidFill>
                  <a:srgbClr val="000000"/>
                </a:solidFill>
                <a:latin typeface="Open Sans"/>
              </a:rPr>
              <a:t>epochs =50 </a:t>
            </a:r>
          </a:p>
          <a:p>
            <a:pPr algn="ctr">
              <a:lnSpc>
                <a:spcPts val="3220"/>
              </a:lnSpc>
            </a:pPr>
            <a:r>
              <a:rPr lang="en-US" sz="2300">
                <a:solidFill>
                  <a:srgbClr val="000000"/>
                </a:solidFill>
                <a:latin typeface="Open Sans"/>
              </a:rPr>
              <a:t>pretrained weight = yolov8s</a:t>
            </a:r>
          </a:p>
        </p:txBody>
      </p:sp>
      <p:sp>
        <p:nvSpPr>
          <p:cNvPr name="TextBox 19" id="19"/>
          <p:cNvSpPr txBox="true"/>
          <p:nvPr/>
        </p:nvSpPr>
        <p:spPr>
          <a:xfrm rot="0">
            <a:off x="13201469" y="8068945"/>
            <a:ext cx="3903166" cy="1189355"/>
          </a:xfrm>
          <a:prstGeom prst="rect">
            <a:avLst/>
          </a:prstGeom>
        </p:spPr>
        <p:txBody>
          <a:bodyPr anchor="t" rtlCol="false" tIns="0" lIns="0" bIns="0" rIns="0">
            <a:spAutoFit/>
          </a:bodyPr>
          <a:lstStyle/>
          <a:p>
            <a:pPr algn="ctr">
              <a:lnSpc>
                <a:spcPts val="3220"/>
              </a:lnSpc>
            </a:pPr>
            <a:r>
              <a:rPr lang="en-US" sz="2300">
                <a:solidFill>
                  <a:srgbClr val="000000"/>
                </a:solidFill>
                <a:latin typeface="Open Sans"/>
              </a:rPr>
              <a:t>mAP = 43.2 </a:t>
            </a:r>
          </a:p>
          <a:p>
            <a:pPr algn="ctr">
              <a:lnSpc>
                <a:spcPts val="3220"/>
              </a:lnSpc>
            </a:pPr>
            <a:r>
              <a:rPr lang="en-US" sz="2300">
                <a:solidFill>
                  <a:srgbClr val="000000"/>
                </a:solidFill>
                <a:latin typeface="Open Sans"/>
              </a:rPr>
              <a:t>epochs =100 </a:t>
            </a:r>
          </a:p>
          <a:p>
            <a:pPr algn="ctr">
              <a:lnSpc>
                <a:spcPts val="3220"/>
              </a:lnSpc>
            </a:pPr>
            <a:r>
              <a:rPr lang="en-US" sz="2300">
                <a:solidFill>
                  <a:srgbClr val="000000"/>
                </a:solidFill>
                <a:latin typeface="Open Sans"/>
              </a:rPr>
              <a:t>pretrained weight = yolov8m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C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26040" r="0" b="0"/>
          <a:stretch>
            <a:fillRect/>
          </a:stretch>
        </p:blipFill>
        <p:spPr>
          <a:xfrm flipH="false" flipV="false" rot="0">
            <a:off x="-517746" y="3300058"/>
            <a:ext cx="18962096" cy="771333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3838" t="33948" r="0" b="0"/>
          <a:stretch>
            <a:fillRect/>
          </a:stretch>
        </p:blipFill>
        <p:spPr>
          <a:xfrm flipH="true" flipV="true" rot="528430">
            <a:off x="-813361" y="491018"/>
            <a:ext cx="8309174" cy="266738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8915" t="29613" r="31666" b="57820"/>
          <a:stretch>
            <a:fillRect/>
          </a:stretch>
        </p:blipFill>
        <p:spPr>
          <a:xfrm flipH="false" flipV="false" rot="0">
            <a:off x="15722603" y="2054446"/>
            <a:ext cx="1362536" cy="1377031"/>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8915" t="29613" r="31666" b="57820"/>
          <a:stretch>
            <a:fillRect/>
          </a:stretch>
        </p:blipFill>
        <p:spPr>
          <a:xfrm flipH="false" flipV="false" rot="0">
            <a:off x="9459984" y="8162914"/>
            <a:ext cx="364886" cy="368768"/>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84614" t="6817" r="906" b="86420"/>
          <a:stretch>
            <a:fillRect/>
          </a:stretch>
        </p:blipFill>
        <p:spPr>
          <a:xfrm flipH="false" flipV="false" rot="0">
            <a:off x="5072164" y="9696725"/>
            <a:ext cx="879394" cy="590275"/>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84614" t="6817" r="906" b="86420"/>
          <a:stretch>
            <a:fillRect/>
          </a:stretch>
        </p:blipFill>
        <p:spPr>
          <a:xfrm flipH="true" flipV="false" rot="0">
            <a:off x="16819603" y="7867776"/>
            <a:ext cx="879394" cy="590275"/>
          </a:xfrm>
          <a:prstGeom prst="rect">
            <a:avLst/>
          </a:prstGeom>
        </p:spPr>
      </p:pic>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84614" t="6817" r="906" b="86420"/>
          <a:stretch>
            <a:fillRect/>
          </a:stretch>
        </p:blipFill>
        <p:spPr>
          <a:xfrm flipH="true" flipV="false" rot="0">
            <a:off x="1198764" y="2910814"/>
            <a:ext cx="879394" cy="590275"/>
          </a:xfrm>
          <a:prstGeom prst="rect">
            <a:avLst/>
          </a:prstGeom>
        </p:spPr>
      </p:pic>
      <p:pic>
        <p:nvPicPr>
          <p:cNvPr name="Picture 9" id="9"/>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84614" t="6817" r="906" b="86420"/>
          <a:stretch>
            <a:fillRect/>
          </a:stretch>
        </p:blipFill>
        <p:spPr>
          <a:xfrm flipH="false" flipV="false" rot="0">
            <a:off x="12804962" y="646382"/>
            <a:ext cx="879394" cy="590275"/>
          </a:xfrm>
          <a:prstGeom prst="rect">
            <a:avLst/>
          </a:prstGeom>
        </p:spPr>
      </p:pic>
      <p:sp>
        <p:nvSpPr>
          <p:cNvPr name="AutoShape 10" id="10"/>
          <p:cNvSpPr/>
          <p:nvPr/>
        </p:nvSpPr>
        <p:spPr>
          <a:xfrm flipV="true">
            <a:off x="3380415" y="6383032"/>
            <a:ext cx="12554146" cy="9383"/>
          </a:xfrm>
          <a:prstGeom prst="line">
            <a:avLst/>
          </a:prstGeom>
          <a:ln cap="rnd" w="19050">
            <a:solidFill>
              <a:srgbClr val="004651"/>
            </a:solidFill>
            <a:prstDash val="solid"/>
            <a:headEnd type="none" len="sm" w="sm"/>
            <a:tailEnd type="none" len="sm" w="sm"/>
          </a:ln>
        </p:spPr>
      </p:sp>
      <p:grpSp>
        <p:nvGrpSpPr>
          <p:cNvPr name="Group 11" id="11"/>
          <p:cNvGrpSpPr/>
          <p:nvPr/>
        </p:nvGrpSpPr>
        <p:grpSpPr>
          <a:xfrm rot="0">
            <a:off x="3000294" y="6227928"/>
            <a:ext cx="380203" cy="329258"/>
            <a:chOff x="0" y="0"/>
            <a:chExt cx="3619627" cy="3134614"/>
          </a:xfrm>
        </p:grpSpPr>
        <p:sp>
          <p:nvSpPr>
            <p:cNvPr name="Freeform 12" id="12"/>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3" id="13"/>
          <p:cNvGrpSpPr/>
          <p:nvPr/>
        </p:nvGrpSpPr>
        <p:grpSpPr>
          <a:xfrm rot="0">
            <a:off x="15530744" y="6214992"/>
            <a:ext cx="366082" cy="317029"/>
            <a:chOff x="0" y="0"/>
            <a:chExt cx="3619627" cy="3134614"/>
          </a:xfrm>
        </p:grpSpPr>
        <p:sp>
          <p:nvSpPr>
            <p:cNvPr name="Freeform 14" id="14"/>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5" id="15"/>
          <p:cNvGrpSpPr/>
          <p:nvPr/>
        </p:nvGrpSpPr>
        <p:grpSpPr>
          <a:xfrm rot="0">
            <a:off x="11772759" y="6214992"/>
            <a:ext cx="366082" cy="317029"/>
            <a:chOff x="0" y="0"/>
            <a:chExt cx="3619627" cy="3134614"/>
          </a:xfrm>
        </p:grpSpPr>
        <p:sp>
          <p:nvSpPr>
            <p:cNvPr name="Freeform 16" id="16"/>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7" id="17"/>
          <p:cNvGrpSpPr/>
          <p:nvPr/>
        </p:nvGrpSpPr>
        <p:grpSpPr>
          <a:xfrm rot="0">
            <a:off x="7365346" y="6214992"/>
            <a:ext cx="366082" cy="317029"/>
            <a:chOff x="0" y="0"/>
            <a:chExt cx="3619627" cy="3134614"/>
          </a:xfrm>
        </p:grpSpPr>
        <p:sp>
          <p:nvSpPr>
            <p:cNvPr name="Freeform 18" id="18"/>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pic>
        <p:nvPicPr>
          <p:cNvPr name="Picture 19" id="19"/>
          <p:cNvPicPr>
            <a:picLocks noChangeAspect="true"/>
          </p:cNvPicPr>
          <p:nvPr/>
        </p:nvPicPr>
        <p:blipFill>
          <a:blip r:embed="rId16"/>
          <a:srcRect l="8810" t="183" r="15400" b="183"/>
          <a:stretch>
            <a:fillRect/>
          </a:stretch>
        </p:blipFill>
        <p:spPr>
          <a:xfrm flipH="false" flipV="false" rot="0">
            <a:off x="11920370" y="6532021"/>
            <a:ext cx="5531090" cy="4480164"/>
          </a:xfrm>
          <a:prstGeom prst="rect">
            <a:avLst/>
          </a:prstGeom>
        </p:spPr>
      </p:pic>
      <p:sp>
        <p:nvSpPr>
          <p:cNvPr name="TextBox 20" id="20"/>
          <p:cNvSpPr txBox="true"/>
          <p:nvPr/>
        </p:nvSpPr>
        <p:spPr>
          <a:xfrm rot="0">
            <a:off x="1028700" y="981075"/>
            <a:ext cx="1909872" cy="463538"/>
          </a:xfrm>
          <a:prstGeom prst="rect">
            <a:avLst/>
          </a:prstGeom>
        </p:spPr>
        <p:txBody>
          <a:bodyPr anchor="t" rtlCol="false" tIns="0" lIns="0" bIns="0" rIns="0">
            <a:spAutoFit/>
          </a:bodyPr>
          <a:lstStyle/>
          <a:p>
            <a:pPr>
              <a:lnSpc>
                <a:spcPts val="3850"/>
              </a:lnSpc>
            </a:pPr>
            <a:r>
              <a:rPr lang="en-US" sz="2750" spc="-129">
                <a:solidFill>
                  <a:srgbClr val="474D30"/>
                </a:solidFill>
                <a:latin typeface="Garet Bold"/>
              </a:rPr>
              <a:t>EDI MSE</a:t>
            </a:r>
          </a:p>
        </p:txBody>
      </p:sp>
      <p:sp>
        <p:nvSpPr>
          <p:cNvPr name="TextBox 21" id="21"/>
          <p:cNvSpPr txBox="true"/>
          <p:nvPr/>
        </p:nvSpPr>
        <p:spPr>
          <a:xfrm rot="0">
            <a:off x="2242180" y="2220366"/>
            <a:ext cx="7418757" cy="1247545"/>
          </a:xfrm>
          <a:prstGeom prst="rect">
            <a:avLst/>
          </a:prstGeom>
        </p:spPr>
        <p:txBody>
          <a:bodyPr anchor="t" rtlCol="false" tIns="0" lIns="0" bIns="0" rIns="0">
            <a:spAutoFit/>
          </a:bodyPr>
          <a:lstStyle/>
          <a:p>
            <a:pPr>
              <a:lnSpc>
                <a:spcPts val="10278"/>
              </a:lnSpc>
            </a:pPr>
            <a:r>
              <a:rPr lang="en-US" sz="7341">
                <a:solidFill>
                  <a:srgbClr val="474D30"/>
                </a:solidFill>
                <a:latin typeface="Open Sans Bold"/>
              </a:rPr>
              <a:t>Business Model</a:t>
            </a:r>
          </a:p>
        </p:txBody>
      </p:sp>
      <p:sp>
        <p:nvSpPr>
          <p:cNvPr name="TextBox 22" id="22"/>
          <p:cNvSpPr txBox="true"/>
          <p:nvPr/>
        </p:nvSpPr>
        <p:spPr>
          <a:xfrm rot="0">
            <a:off x="2494902" y="4453628"/>
            <a:ext cx="2777629" cy="1080508"/>
          </a:xfrm>
          <a:prstGeom prst="rect">
            <a:avLst/>
          </a:prstGeom>
        </p:spPr>
        <p:txBody>
          <a:bodyPr anchor="t" rtlCol="false" tIns="0" lIns="0" bIns="0" rIns="0">
            <a:spAutoFit/>
          </a:bodyPr>
          <a:lstStyle/>
          <a:p>
            <a:pPr>
              <a:lnSpc>
                <a:spcPts val="4370"/>
              </a:lnSpc>
            </a:pPr>
            <a:r>
              <a:rPr lang="en-US" sz="3121" spc="-146">
                <a:solidFill>
                  <a:srgbClr val="CF7E1D"/>
                </a:solidFill>
                <a:latin typeface="Garet"/>
              </a:rPr>
              <a:t>Subscription Model </a:t>
            </a:r>
          </a:p>
        </p:txBody>
      </p:sp>
      <p:sp>
        <p:nvSpPr>
          <p:cNvPr name="TextBox 23" id="23"/>
          <p:cNvSpPr txBox="true"/>
          <p:nvPr/>
        </p:nvSpPr>
        <p:spPr>
          <a:xfrm rot="0">
            <a:off x="6274821" y="4640845"/>
            <a:ext cx="2675533" cy="1615937"/>
          </a:xfrm>
          <a:prstGeom prst="rect">
            <a:avLst/>
          </a:prstGeom>
        </p:spPr>
        <p:txBody>
          <a:bodyPr anchor="t" rtlCol="false" tIns="0" lIns="0" bIns="0" rIns="0">
            <a:spAutoFit/>
          </a:bodyPr>
          <a:lstStyle/>
          <a:p>
            <a:pPr>
              <a:lnSpc>
                <a:spcPts val="4326"/>
              </a:lnSpc>
            </a:pPr>
            <a:r>
              <a:rPr lang="en-US" sz="3090" spc="-145">
                <a:solidFill>
                  <a:srgbClr val="CF7E1D"/>
                </a:solidFill>
                <a:latin typeface="Garet"/>
              </a:rPr>
              <a:t>Partnerships and Integrations</a:t>
            </a:r>
          </a:p>
        </p:txBody>
      </p:sp>
      <p:sp>
        <p:nvSpPr>
          <p:cNvPr name="TextBox 24" id="24"/>
          <p:cNvSpPr txBox="true"/>
          <p:nvPr/>
        </p:nvSpPr>
        <p:spPr>
          <a:xfrm rot="0">
            <a:off x="13908400" y="4294129"/>
            <a:ext cx="2516666" cy="1435088"/>
          </a:xfrm>
          <a:prstGeom prst="rect">
            <a:avLst/>
          </a:prstGeom>
        </p:spPr>
        <p:txBody>
          <a:bodyPr anchor="t" rtlCol="false" tIns="0" lIns="0" bIns="0" rIns="0">
            <a:spAutoFit/>
          </a:bodyPr>
          <a:lstStyle/>
          <a:p>
            <a:pPr>
              <a:lnSpc>
                <a:spcPts val="3850"/>
              </a:lnSpc>
            </a:pPr>
            <a:r>
              <a:rPr lang="en-US" sz="2750" spc="-129">
                <a:solidFill>
                  <a:srgbClr val="CF7E1D"/>
                </a:solidFill>
                <a:latin typeface="Garet"/>
              </a:rPr>
              <a:t>Continuous Improvement and Innovation</a:t>
            </a:r>
          </a:p>
        </p:txBody>
      </p:sp>
      <p:sp>
        <p:nvSpPr>
          <p:cNvPr name="TextBox 25" id="25"/>
          <p:cNvSpPr txBox="true"/>
          <p:nvPr/>
        </p:nvSpPr>
        <p:spPr>
          <a:xfrm rot="0">
            <a:off x="2494902" y="6826221"/>
            <a:ext cx="2777629" cy="1631831"/>
          </a:xfrm>
          <a:prstGeom prst="rect">
            <a:avLst/>
          </a:prstGeom>
        </p:spPr>
        <p:txBody>
          <a:bodyPr anchor="t" rtlCol="false" tIns="0" lIns="0" bIns="0" rIns="0">
            <a:spAutoFit/>
          </a:bodyPr>
          <a:lstStyle/>
          <a:p>
            <a:pPr>
              <a:lnSpc>
                <a:spcPts val="4370"/>
              </a:lnSpc>
            </a:pPr>
            <a:r>
              <a:rPr lang="en-US" sz="3121" spc="-146">
                <a:solidFill>
                  <a:srgbClr val="CF7E1D"/>
                </a:solidFill>
                <a:latin typeface="Garet"/>
              </a:rPr>
              <a:t>Monthly or Annual Subscriptions</a:t>
            </a:r>
          </a:p>
        </p:txBody>
      </p:sp>
      <p:sp>
        <p:nvSpPr>
          <p:cNvPr name="TextBox 26" id="26"/>
          <p:cNvSpPr txBox="true"/>
          <p:nvPr/>
        </p:nvSpPr>
        <p:spPr>
          <a:xfrm rot="0">
            <a:off x="10566986" y="3902305"/>
            <a:ext cx="2777629" cy="2183154"/>
          </a:xfrm>
          <a:prstGeom prst="rect">
            <a:avLst/>
          </a:prstGeom>
        </p:spPr>
        <p:txBody>
          <a:bodyPr anchor="t" rtlCol="false" tIns="0" lIns="0" bIns="0" rIns="0">
            <a:spAutoFit/>
          </a:bodyPr>
          <a:lstStyle/>
          <a:p>
            <a:pPr>
              <a:lnSpc>
                <a:spcPts val="4370"/>
              </a:lnSpc>
            </a:pPr>
            <a:r>
              <a:rPr lang="en-US" sz="3121" spc="-146">
                <a:solidFill>
                  <a:srgbClr val="CF7E1D"/>
                </a:solidFill>
                <a:latin typeface="Garet"/>
              </a:rPr>
              <a:t>Suggesting vendors near the farm location</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CFFF4"/>
        </a:solidFill>
      </p:bgPr>
    </p:bg>
    <p:spTree>
      <p:nvGrpSpPr>
        <p:cNvPr id="1" name=""/>
        <p:cNvGrpSpPr/>
        <p:nvPr/>
      </p:nvGrpSpPr>
      <p:grpSpPr>
        <a:xfrm>
          <a:off x="0" y="0"/>
          <a:ext cx="0" cy="0"/>
          <a:chOff x="0" y="0"/>
          <a:chExt cx="0" cy="0"/>
        </a:xfrm>
      </p:grpSpPr>
      <p:sp>
        <p:nvSpPr>
          <p:cNvPr name="TextBox 2" id="2"/>
          <p:cNvSpPr txBox="true"/>
          <p:nvPr/>
        </p:nvSpPr>
        <p:spPr>
          <a:xfrm rot="0">
            <a:off x="3516323" y="107668"/>
            <a:ext cx="10830006" cy="2556728"/>
          </a:xfrm>
          <a:prstGeom prst="rect">
            <a:avLst/>
          </a:prstGeom>
        </p:spPr>
        <p:txBody>
          <a:bodyPr anchor="t" rtlCol="false" tIns="0" lIns="0" bIns="0" rIns="0">
            <a:spAutoFit/>
          </a:bodyPr>
          <a:lstStyle/>
          <a:p>
            <a:pPr algn="ctr">
              <a:lnSpc>
                <a:spcPts val="10277"/>
              </a:lnSpc>
            </a:pPr>
            <a:r>
              <a:rPr lang="en-US" sz="7341">
                <a:solidFill>
                  <a:srgbClr val="474D30"/>
                </a:solidFill>
                <a:latin typeface="Open Sans Bold Bold"/>
              </a:rPr>
              <a:t>Individual responsibility</a:t>
            </a:r>
          </a:p>
        </p:txBody>
      </p:sp>
      <p:sp>
        <p:nvSpPr>
          <p:cNvPr name="TextBox 3" id="3"/>
          <p:cNvSpPr txBox="true"/>
          <p:nvPr/>
        </p:nvSpPr>
        <p:spPr>
          <a:xfrm rot="0">
            <a:off x="1028700" y="2877058"/>
            <a:ext cx="15635727" cy="6130408"/>
          </a:xfrm>
          <a:prstGeom prst="rect">
            <a:avLst/>
          </a:prstGeom>
        </p:spPr>
        <p:txBody>
          <a:bodyPr anchor="t" rtlCol="false" tIns="0" lIns="0" bIns="0" rIns="0">
            <a:spAutoFit/>
          </a:bodyPr>
          <a:lstStyle/>
          <a:p>
            <a:pPr>
              <a:lnSpc>
                <a:spcPts val="6485"/>
              </a:lnSpc>
            </a:pPr>
          </a:p>
          <a:p>
            <a:pPr>
              <a:lnSpc>
                <a:spcPts val="6485"/>
              </a:lnSpc>
            </a:pPr>
            <a:r>
              <a:rPr lang="en-US" sz="3431">
                <a:solidFill>
                  <a:srgbClr val="BF7318"/>
                </a:solidFill>
                <a:latin typeface="Open Sans Bold"/>
              </a:rPr>
              <a:t>Kuldeep : </a:t>
            </a:r>
            <a:r>
              <a:rPr lang="en-US" sz="3431">
                <a:solidFill>
                  <a:srgbClr val="BF7318"/>
                </a:solidFill>
                <a:latin typeface="Open Sans"/>
              </a:rPr>
              <a:t>Model Training and Testing, RC control testing, Dataset Collection</a:t>
            </a:r>
          </a:p>
          <a:p>
            <a:pPr>
              <a:lnSpc>
                <a:spcPts val="6485"/>
              </a:lnSpc>
            </a:pPr>
            <a:r>
              <a:rPr lang="en-US" sz="3431">
                <a:solidFill>
                  <a:srgbClr val="BF7318"/>
                </a:solidFill>
                <a:latin typeface="Open Sans Bold"/>
              </a:rPr>
              <a:t>Divya</a:t>
            </a:r>
            <a:r>
              <a:rPr lang="en-US" sz="3431">
                <a:solidFill>
                  <a:srgbClr val="BF7318"/>
                </a:solidFill>
                <a:latin typeface="Open Sans"/>
              </a:rPr>
              <a:t> : Dataset Augmentation, Hardware Assembly, Image Annotations</a:t>
            </a:r>
          </a:p>
          <a:p>
            <a:pPr>
              <a:lnSpc>
                <a:spcPts val="6485"/>
              </a:lnSpc>
            </a:pPr>
            <a:r>
              <a:rPr lang="en-US" sz="3431">
                <a:solidFill>
                  <a:srgbClr val="BF7318"/>
                </a:solidFill>
                <a:latin typeface="Open Sans Bold"/>
              </a:rPr>
              <a:t>Swayamprakash</a:t>
            </a:r>
            <a:r>
              <a:rPr lang="en-US" sz="3431">
                <a:solidFill>
                  <a:srgbClr val="BF7318"/>
                </a:solidFill>
                <a:latin typeface="Open Sans"/>
              </a:rPr>
              <a:t>  : Python GuI, Bot Control Algorithm, Image Annotation</a:t>
            </a:r>
          </a:p>
          <a:p>
            <a:pPr>
              <a:lnSpc>
                <a:spcPts val="6485"/>
              </a:lnSpc>
            </a:pPr>
            <a:r>
              <a:rPr lang="en-US" sz="3431">
                <a:solidFill>
                  <a:srgbClr val="BF7318"/>
                </a:solidFill>
                <a:latin typeface="Open Sans Bold"/>
              </a:rPr>
              <a:t>Shrirang </a:t>
            </a:r>
            <a:r>
              <a:rPr lang="en-US" sz="3431">
                <a:solidFill>
                  <a:srgbClr val="BF7318"/>
                </a:solidFill>
                <a:latin typeface="Open Sans"/>
              </a:rPr>
              <a:t> : Model Training, Hardware Assembly, Image Annotations</a:t>
            </a:r>
          </a:p>
          <a:p>
            <a:pPr>
              <a:lnSpc>
                <a:spcPts val="6485"/>
              </a:lnSpc>
            </a:pPr>
            <a:r>
              <a:rPr lang="en-US" sz="3431">
                <a:solidFill>
                  <a:srgbClr val="BF7318"/>
                </a:solidFill>
                <a:latin typeface="Open Sans Bold"/>
              </a:rPr>
              <a:t>Sahil </a:t>
            </a:r>
            <a:r>
              <a:rPr lang="en-US" sz="3431">
                <a:solidFill>
                  <a:srgbClr val="BF7318"/>
                </a:solidFill>
                <a:latin typeface="Open Sans"/>
              </a:rPr>
              <a:t> : Python GuI , Arm Control Algorithm, Image Annotations</a:t>
            </a:r>
          </a:p>
          <a:p>
            <a:pPr>
              <a:lnSpc>
                <a:spcPts val="6485"/>
              </a:lnSpc>
            </a:pPr>
          </a:p>
          <a:p>
            <a:pPr>
              <a:lnSpc>
                <a:spcPts val="329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C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0">
            <a:off x="770344" y="4970254"/>
            <a:ext cx="8115501" cy="353700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3838" t="33948" r="0" b="0"/>
          <a:stretch>
            <a:fillRect/>
          </a:stretch>
        </p:blipFill>
        <p:spPr>
          <a:xfrm flipH="true" flipV="false" rot="528430">
            <a:off x="1111590" y="6091604"/>
            <a:ext cx="7426046" cy="2383890"/>
          </a:xfrm>
          <a:prstGeom prst="rect">
            <a:avLst/>
          </a:prstGeom>
        </p:spPr>
      </p:pic>
      <p:pic>
        <p:nvPicPr>
          <p:cNvPr name="Picture 4" id="4"/>
          <p:cNvPicPr>
            <a:picLocks noChangeAspect="true"/>
          </p:cNvPicPr>
          <p:nvPr/>
        </p:nvPicPr>
        <p:blipFill>
          <a:blip r:embed="rId6">
            <a:alphaModFix amt="77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5239825" y="-1014461"/>
            <a:ext cx="13048175" cy="13048175"/>
          </a:xfrm>
          <a:prstGeom prst="rect">
            <a:avLst/>
          </a:prstGeom>
        </p:spPr>
      </p:pic>
      <p:grpSp>
        <p:nvGrpSpPr>
          <p:cNvPr name="Group 5" id="5"/>
          <p:cNvGrpSpPr>
            <a:grpSpLocks noChangeAspect="true"/>
          </p:cNvGrpSpPr>
          <p:nvPr/>
        </p:nvGrpSpPr>
        <p:grpSpPr>
          <a:xfrm rot="0">
            <a:off x="10239459" y="1633580"/>
            <a:ext cx="7019841" cy="7019841"/>
            <a:chOff x="0" y="0"/>
            <a:chExt cx="6350000" cy="6350000"/>
          </a:xfrm>
        </p:grpSpPr>
        <p:sp>
          <p:nvSpPr>
            <p:cNvPr name="Freeform 6" id="6"/>
            <p:cNvSpPr/>
            <p:nvPr/>
          </p:nvSpPr>
          <p:spPr>
            <a:xfrm flipH="false" flipV="false">
              <a:off x="0" y="0"/>
              <a:ext cx="6350000" cy="6350000"/>
            </a:xfrm>
            <a:custGeom>
              <a:avLst/>
              <a:gdLst/>
              <a:ahLst/>
              <a:cxnLst/>
              <a:rect r="r" b="b" t="t" l="l"/>
              <a:pathLst>
                <a:path h="6350000" w="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solidFill>
              <a:srgbClr val="6A8420"/>
            </a:solidFill>
            <a:ln w="12700">
              <a:solidFill>
                <a:srgbClr val="000000"/>
              </a:solidFill>
            </a:ln>
          </p:spPr>
        </p:sp>
        <p:sp>
          <p:nvSpPr>
            <p:cNvPr name="Freeform 7" id="7"/>
            <p:cNvSpPr/>
            <p:nvPr/>
          </p:nvSpPr>
          <p:spPr>
            <a:xfrm flipH="false" flipV="false">
              <a:off x="0" y="0"/>
              <a:ext cx="6350000" cy="6350000"/>
            </a:xfrm>
            <a:custGeom>
              <a:avLst/>
              <a:gdLst/>
              <a:ahLst/>
              <a:cxnLst/>
              <a:rect r="r" b="b" t="t" l="l"/>
              <a:pathLst>
                <a:path h="6350000" w="6350000">
                  <a:moveTo>
                    <a:pt x="3810000" y="19050"/>
                  </a:moveTo>
                  <a:cubicBezTo>
                    <a:pt x="4150360" y="19050"/>
                    <a:pt x="4480560" y="85090"/>
                    <a:pt x="4791710" y="217170"/>
                  </a:cubicBezTo>
                  <a:cubicBezTo>
                    <a:pt x="5091430" y="344170"/>
                    <a:pt x="5361940" y="525780"/>
                    <a:pt x="5593080" y="756920"/>
                  </a:cubicBezTo>
                  <a:cubicBezTo>
                    <a:pt x="5824220" y="988060"/>
                    <a:pt x="6005830" y="1258570"/>
                    <a:pt x="6132830" y="1558290"/>
                  </a:cubicBezTo>
                  <a:cubicBezTo>
                    <a:pt x="6263640" y="1869440"/>
                    <a:pt x="6330950" y="2199640"/>
                    <a:pt x="6330950" y="2540000"/>
                  </a:cubicBezTo>
                  <a:lnTo>
                    <a:pt x="6330950" y="3810000"/>
                  </a:lnTo>
                  <a:cubicBezTo>
                    <a:pt x="6330950" y="4150360"/>
                    <a:pt x="6264910" y="4480560"/>
                    <a:pt x="6132830" y="4791710"/>
                  </a:cubicBezTo>
                  <a:cubicBezTo>
                    <a:pt x="6005830" y="5091430"/>
                    <a:pt x="5824220" y="5361940"/>
                    <a:pt x="5593080" y="5593080"/>
                  </a:cubicBezTo>
                  <a:cubicBezTo>
                    <a:pt x="5361940" y="5824220"/>
                    <a:pt x="5091430" y="6005830"/>
                    <a:pt x="4791710" y="6132830"/>
                  </a:cubicBezTo>
                  <a:cubicBezTo>
                    <a:pt x="4480560" y="6263640"/>
                    <a:pt x="4150360" y="6330950"/>
                    <a:pt x="3810000" y="6330950"/>
                  </a:cubicBezTo>
                  <a:lnTo>
                    <a:pt x="2540000" y="6330950"/>
                  </a:lnTo>
                  <a:cubicBezTo>
                    <a:pt x="2199640" y="6330950"/>
                    <a:pt x="1869440" y="6264910"/>
                    <a:pt x="1558290" y="6132830"/>
                  </a:cubicBezTo>
                  <a:cubicBezTo>
                    <a:pt x="1258570" y="6005830"/>
                    <a:pt x="988060" y="5824220"/>
                    <a:pt x="756920" y="5593080"/>
                  </a:cubicBezTo>
                  <a:cubicBezTo>
                    <a:pt x="525780" y="5361940"/>
                    <a:pt x="344170" y="5091430"/>
                    <a:pt x="217170" y="4791710"/>
                  </a:cubicBezTo>
                  <a:cubicBezTo>
                    <a:pt x="85090" y="4480560"/>
                    <a:pt x="19050" y="4150360"/>
                    <a:pt x="19050" y="3810000"/>
                  </a:cubicBezTo>
                  <a:lnTo>
                    <a:pt x="19050" y="2540000"/>
                  </a:lnTo>
                  <a:cubicBezTo>
                    <a:pt x="19050" y="2199640"/>
                    <a:pt x="85090" y="1869440"/>
                    <a:pt x="217170" y="1558290"/>
                  </a:cubicBezTo>
                  <a:cubicBezTo>
                    <a:pt x="344170" y="1258570"/>
                    <a:pt x="525780" y="988060"/>
                    <a:pt x="756920" y="756920"/>
                  </a:cubicBezTo>
                  <a:cubicBezTo>
                    <a:pt x="988060" y="525780"/>
                    <a:pt x="1258570" y="344170"/>
                    <a:pt x="1558290" y="217170"/>
                  </a:cubicBezTo>
                  <a:cubicBezTo>
                    <a:pt x="1869440" y="85090"/>
                    <a:pt x="2199640" y="19050"/>
                    <a:pt x="2540000" y="19050"/>
                  </a:cubicBezTo>
                  <a:lnTo>
                    <a:pt x="3810000" y="19050"/>
                  </a:lnTo>
                  <a:moveTo>
                    <a:pt x="3810000" y="0"/>
                  </a:moveTo>
                  <a:lnTo>
                    <a:pt x="2540000" y="0"/>
                  </a:lnTo>
                  <a:cubicBezTo>
                    <a:pt x="1136650" y="0"/>
                    <a:pt x="0" y="1136650"/>
                    <a:pt x="0" y="2540000"/>
                  </a:cubicBezTo>
                  <a:lnTo>
                    <a:pt x="0" y="3810000"/>
                  </a:lnTo>
                  <a:cubicBezTo>
                    <a:pt x="0" y="5213350"/>
                    <a:pt x="1136650" y="6350000"/>
                    <a:pt x="2540000" y="6350000"/>
                  </a:cubicBezTo>
                  <a:lnTo>
                    <a:pt x="3810000" y="6350000"/>
                  </a:lnTo>
                  <a:cubicBezTo>
                    <a:pt x="5213350" y="6350000"/>
                    <a:pt x="6350000" y="5213350"/>
                    <a:pt x="6350000" y="3810000"/>
                  </a:cubicBezTo>
                  <a:lnTo>
                    <a:pt x="6350000" y="2540000"/>
                  </a:lnTo>
                  <a:cubicBezTo>
                    <a:pt x="6350000" y="1136650"/>
                    <a:pt x="5213350" y="0"/>
                    <a:pt x="3810000" y="0"/>
                  </a:cubicBezTo>
                  <a:lnTo>
                    <a:pt x="3810000" y="0"/>
                  </a:lnTo>
                  <a:close/>
                </a:path>
              </a:pathLst>
            </a:custGeom>
            <a:solidFill>
              <a:srgbClr val="6A8420"/>
            </a:solidFill>
          </p:spPr>
        </p:sp>
      </p:grpSp>
      <p:grpSp>
        <p:nvGrpSpPr>
          <p:cNvPr name="Group 8" id="8"/>
          <p:cNvGrpSpPr>
            <a:grpSpLocks noChangeAspect="true"/>
          </p:cNvGrpSpPr>
          <p:nvPr/>
        </p:nvGrpSpPr>
        <p:grpSpPr>
          <a:xfrm rot="0">
            <a:off x="10446748" y="1840869"/>
            <a:ext cx="6605263" cy="6605263"/>
            <a:chOff x="0" y="0"/>
            <a:chExt cx="6350000" cy="6350000"/>
          </a:xfrm>
        </p:grpSpPr>
        <p:sp>
          <p:nvSpPr>
            <p:cNvPr name="Freeform 9" id="9"/>
            <p:cNvSpPr/>
            <p:nvPr/>
          </p:nvSpPr>
          <p:spPr>
            <a:xfrm flipH="false" flipV="false">
              <a:off x="0" y="0"/>
              <a:ext cx="6350000" cy="6350000"/>
            </a:xfrm>
            <a:custGeom>
              <a:avLst/>
              <a:gdLst/>
              <a:ahLst/>
              <a:cxnLst/>
              <a:rect r="r" b="b" t="t" l="l"/>
              <a:pathLst>
                <a:path h="6350000" w="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8"/>
              <a:stretch>
                <a:fillRect l="-25117" r="-25117" t="0" b="0"/>
              </a:stretch>
            </a:blipFill>
          </p:spPr>
        </p:sp>
        <p:sp>
          <p:nvSpPr>
            <p:cNvPr name="Freeform 10" id="10"/>
            <p:cNvSpPr/>
            <p:nvPr/>
          </p:nvSpPr>
          <p:spPr>
            <a:xfrm flipH="false" flipV="false">
              <a:off x="0" y="0"/>
              <a:ext cx="6350000" cy="6350000"/>
            </a:xfrm>
            <a:custGeom>
              <a:avLst/>
              <a:gdLst/>
              <a:ahLst/>
              <a:cxnLst/>
              <a:rect r="r" b="b" t="t" l="l"/>
              <a:pathLst>
                <a:path h="6350000" w="6350000">
                  <a:moveTo>
                    <a:pt x="3810000" y="19050"/>
                  </a:moveTo>
                  <a:cubicBezTo>
                    <a:pt x="4150360" y="19050"/>
                    <a:pt x="4480560" y="85090"/>
                    <a:pt x="4791710" y="217170"/>
                  </a:cubicBezTo>
                  <a:cubicBezTo>
                    <a:pt x="5091430" y="344170"/>
                    <a:pt x="5361940" y="525780"/>
                    <a:pt x="5593080" y="756920"/>
                  </a:cubicBezTo>
                  <a:cubicBezTo>
                    <a:pt x="5824220" y="988060"/>
                    <a:pt x="6005830" y="1258570"/>
                    <a:pt x="6132830" y="1558290"/>
                  </a:cubicBezTo>
                  <a:cubicBezTo>
                    <a:pt x="6263640" y="1869440"/>
                    <a:pt x="6330950" y="2199640"/>
                    <a:pt x="6330950" y="2540000"/>
                  </a:cubicBezTo>
                  <a:lnTo>
                    <a:pt x="6330950" y="3810000"/>
                  </a:lnTo>
                  <a:cubicBezTo>
                    <a:pt x="6330950" y="4150360"/>
                    <a:pt x="6264910" y="4480560"/>
                    <a:pt x="6132830" y="4791710"/>
                  </a:cubicBezTo>
                  <a:cubicBezTo>
                    <a:pt x="6005830" y="5091430"/>
                    <a:pt x="5824220" y="5361940"/>
                    <a:pt x="5593080" y="5593080"/>
                  </a:cubicBezTo>
                  <a:cubicBezTo>
                    <a:pt x="5361940" y="5824220"/>
                    <a:pt x="5091430" y="6005830"/>
                    <a:pt x="4791710" y="6132830"/>
                  </a:cubicBezTo>
                  <a:cubicBezTo>
                    <a:pt x="4480560" y="6263640"/>
                    <a:pt x="4150360" y="6330950"/>
                    <a:pt x="3810000" y="6330950"/>
                  </a:cubicBezTo>
                  <a:lnTo>
                    <a:pt x="2540000" y="6330950"/>
                  </a:lnTo>
                  <a:cubicBezTo>
                    <a:pt x="2199640" y="6330950"/>
                    <a:pt x="1869440" y="6264910"/>
                    <a:pt x="1558290" y="6132830"/>
                  </a:cubicBezTo>
                  <a:cubicBezTo>
                    <a:pt x="1258570" y="6005830"/>
                    <a:pt x="988060" y="5824220"/>
                    <a:pt x="756920" y="5593080"/>
                  </a:cubicBezTo>
                  <a:cubicBezTo>
                    <a:pt x="525780" y="5361940"/>
                    <a:pt x="344170" y="5091430"/>
                    <a:pt x="217170" y="4791710"/>
                  </a:cubicBezTo>
                  <a:cubicBezTo>
                    <a:pt x="85090" y="4480560"/>
                    <a:pt x="19050" y="4150360"/>
                    <a:pt x="19050" y="3810000"/>
                  </a:cubicBezTo>
                  <a:lnTo>
                    <a:pt x="19050" y="2540000"/>
                  </a:lnTo>
                  <a:cubicBezTo>
                    <a:pt x="19050" y="2199640"/>
                    <a:pt x="85090" y="1869440"/>
                    <a:pt x="217170" y="1558290"/>
                  </a:cubicBezTo>
                  <a:cubicBezTo>
                    <a:pt x="344170" y="1258570"/>
                    <a:pt x="525780" y="988060"/>
                    <a:pt x="756920" y="756920"/>
                  </a:cubicBezTo>
                  <a:cubicBezTo>
                    <a:pt x="988060" y="525780"/>
                    <a:pt x="1258570" y="344170"/>
                    <a:pt x="1558290" y="217170"/>
                  </a:cubicBezTo>
                  <a:cubicBezTo>
                    <a:pt x="1869440" y="85090"/>
                    <a:pt x="2199640" y="19050"/>
                    <a:pt x="2540000" y="19050"/>
                  </a:cubicBezTo>
                  <a:lnTo>
                    <a:pt x="3810000" y="19050"/>
                  </a:lnTo>
                  <a:moveTo>
                    <a:pt x="3810000" y="0"/>
                  </a:moveTo>
                  <a:lnTo>
                    <a:pt x="2540000" y="0"/>
                  </a:lnTo>
                  <a:cubicBezTo>
                    <a:pt x="1136650" y="0"/>
                    <a:pt x="0" y="1136650"/>
                    <a:pt x="0" y="2540000"/>
                  </a:cubicBezTo>
                  <a:lnTo>
                    <a:pt x="0" y="3810000"/>
                  </a:lnTo>
                  <a:cubicBezTo>
                    <a:pt x="0" y="5213350"/>
                    <a:pt x="1136650" y="6350000"/>
                    <a:pt x="2540000" y="6350000"/>
                  </a:cubicBezTo>
                  <a:lnTo>
                    <a:pt x="3810000" y="6350000"/>
                  </a:lnTo>
                  <a:cubicBezTo>
                    <a:pt x="5213350" y="6350000"/>
                    <a:pt x="6350000" y="5213350"/>
                    <a:pt x="6350000" y="3810000"/>
                  </a:cubicBezTo>
                  <a:lnTo>
                    <a:pt x="6350000" y="2540000"/>
                  </a:lnTo>
                  <a:cubicBezTo>
                    <a:pt x="6350000" y="1136650"/>
                    <a:pt x="5213350" y="0"/>
                    <a:pt x="3810000" y="0"/>
                  </a:cubicBezTo>
                  <a:lnTo>
                    <a:pt x="3810000" y="0"/>
                  </a:lnTo>
                  <a:close/>
                </a:path>
              </a:pathLst>
            </a:custGeom>
            <a:solidFill>
              <a:srgbClr val="6A8420"/>
            </a:solidFill>
          </p:spPr>
        </p:sp>
      </p:grpSp>
      <p:pic>
        <p:nvPicPr>
          <p:cNvPr name="Picture 11" id="11"/>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3464830" y="2675081"/>
            <a:ext cx="4020473" cy="3201302"/>
          </a:xfrm>
          <a:prstGeom prst="rect">
            <a:avLst/>
          </a:prstGeom>
        </p:spPr>
      </p:pic>
      <p:grpSp>
        <p:nvGrpSpPr>
          <p:cNvPr name="Group 12" id="12"/>
          <p:cNvGrpSpPr/>
          <p:nvPr/>
        </p:nvGrpSpPr>
        <p:grpSpPr>
          <a:xfrm rot="0">
            <a:off x="770344" y="8996691"/>
            <a:ext cx="3570140" cy="523217"/>
            <a:chOff x="0" y="0"/>
            <a:chExt cx="940284" cy="137802"/>
          </a:xfrm>
        </p:grpSpPr>
        <p:sp>
          <p:nvSpPr>
            <p:cNvPr name="Freeform 13" id="13"/>
            <p:cNvSpPr/>
            <p:nvPr/>
          </p:nvSpPr>
          <p:spPr>
            <a:xfrm flipH="false" flipV="false">
              <a:off x="0" y="0"/>
              <a:ext cx="940284" cy="137802"/>
            </a:xfrm>
            <a:custGeom>
              <a:avLst/>
              <a:gdLst/>
              <a:ahLst/>
              <a:cxnLst/>
              <a:rect r="r" b="b" t="t" l="l"/>
              <a:pathLst>
                <a:path h="137802" w="940284">
                  <a:moveTo>
                    <a:pt x="68901" y="0"/>
                  </a:moveTo>
                  <a:lnTo>
                    <a:pt x="871383" y="0"/>
                  </a:lnTo>
                  <a:cubicBezTo>
                    <a:pt x="889657" y="0"/>
                    <a:pt x="907182" y="7259"/>
                    <a:pt x="920103" y="20181"/>
                  </a:cubicBezTo>
                  <a:cubicBezTo>
                    <a:pt x="933025" y="33102"/>
                    <a:pt x="940284" y="50627"/>
                    <a:pt x="940284" y="68901"/>
                  </a:cubicBezTo>
                  <a:lnTo>
                    <a:pt x="940284" y="68901"/>
                  </a:lnTo>
                  <a:cubicBezTo>
                    <a:pt x="940284" y="87175"/>
                    <a:pt x="933025" y="104700"/>
                    <a:pt x="920103" y="117621"/>
                  </a:cubicBezTo>
                  <a:cubicBezTo>
                    <a:pt x="907182" y="130543"/>
                    <a:pt x="889657" y="137802"/>
                    <a:pt x="871383" y="137802"/>
                  </a:cubicBezTo>
                  <a:lnTo>
                    <a:pt x="68901" y="137802"/>
                  </a:lnTo>
                  <a:cubicBezTo>
                    <a:pt x="50627" y="137802"/>
                    <a:pt x="33102" y="130543"/>
                    <a:pt x="20181" y="117621"/>
                  </a:cubicBezTo>
                  <a:cubicBezTo>
                    <a:pt x="7259" y="104700"/>
                    <a:pt x="0" y="87175"/>
                    <a:pt x="0" y="68901"/>
                  </a:cubicBezTo>
                  <a:lnTo>
                    <a:pt x="0" y="68901"/>
                  </a:lnTo>
                  <a:cubicBezTo>
                    <a:pt x="0" y="50627"/>
                    <a:pt x="7259" y="33102"/>
                    <a:pt x="20181" y="20181"/>
                  </a:cubicBezTo>
                  <a:cubicBezTo>
                    <a:pt x="33102" y="7259"/>
                    <a:pt x="50627" y="0"/>
                    <a:pt x="68901" y="0"/>
                  </a:cubicBezTo>
                  <a:close/>
                </a:path>
              </a:pathLst>
            </a:custGeom>
            <a:solidFill>
              <a:srgbClr val="FFB300"/>
            </a:solidFill>
          </p:spPr>
        </p:sp>
        <p:sp>
          <p:nvSpPr>
            <p:cNvPr name="TextBox 14" id="1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314633" y="4902577"/>
            <a:ext cx="7171787" cy="1757111"/>
          </a:xfrm>
          <a:prstGeom prst="rect">
            <a:avLst/>
          </a:prstGeom>
        </p:spPr>
        <p:txBody>
          <a:bodyPr anchor="t" rtlCol="false" tIns="0" lIns="0" bIns="0" rIns="0">
            <a:spAutoFit/>
          </a:bodyPr>
          <a:lstStyle/>
          <a:p>
            <a:pPr>
              <a:lnSpc>
                <a:spcPts val="14451"/>
              </a:lnSpc>
            </a:pPr>
            <a:r>
              <a:rPr lang="en-US" sz="10322">
                <a:solidFill>
                  <a:srgbClr val="474D30"/>
                </a:solidFill>
                <a:latin typeface="Open Sans Bold Bold"/>
              </a:rPr>
              <a:t>Thank You</a:t>
            </a:r>
          </a:p>
        </p:txBody>
      </p:sp>
      <p:sp>
        <p:nvSpPr>
          <p:cNvPr name="TextBox 16" id="16"/>
          <p:cNvSpPr txBox="true"/>
          <p:nvPr/>
        </p:nvSpPr>
        <p:spPr>
          <a:xfrm rot="0">
            <a:off x="2544737" y="6583488"/>
            <a:ext cx="5860658" cy="662538"/>
          </a:xfrm>
          <a:prstGeom prst="rect">
            <a:avLst/>
          </a:prstGeom>
        </p:spPr>
        <p:txBody>
          <a:bodyPr anchor="t" rtlCol="false" tIns="0" lIns="0" bIns="0" rIns="0">
            <a:spAutoFit/>
          </a:bodyPr>
          <a:lstStyle/>
          <a:p>
            <a:pPr>
              <a:lnSpc>
                <a:spcPts val="5476"/>
              </a:lnSpc>
            </a:pPr>
            <a:r>
              <a:rPr lang="en-US" sz="3911">
                <a:solidFill>
                  <a:srgbClr val="CF7E1D"/>
                </a:solidFill>
                <a:latin typeface="Garet Book"/>
              </a:rPr>
              <a:t>For Your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26040" r="0" b="0"/>
          <a:stretch>
            <a:fillRect/>
          </a:stretch>
        </p:blipFill>
        <p:spPr>
          <a:xfrm flipH="false" flipV="false" rot="0">
            <a:off x="-674096" y="5245639"/>
            <a:ext cx="18962096" cy="771333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3838" t="33948" r="0" b="0"/>
          <a:stretch>
            <a:fillRect/>
          </a:stretch>
        </p:blipFill>
        <p:spPr>
          <a:xfrm flipH="true" flipV="true" rot="528430">
            <a:off x="-813361" y="491018"/>
            <a:ext cx="8309174" cy="266738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8915" t="29613" r="31666" b="57820"/>
          <a:stretch>
            <a:fillRect/>
          </a:stretch>
        </p:blipFill>
        <p:spPr>
          <a:xfrm flipH="false" flipV="false" rot="0">
            <a:off x="15722603" y="2054446"/>
            <a:ext cx="1362536" cy="1377031"/>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8915" t="29613" r="31666" b="57820"/>
          <a:stretch>
            <a:fillRect/>
          </a:stretch>
        </p:blipFill>
        <p:spPr>
          <a:xfrm flipH="false" flipV="false" rot="0">
            <a:off x="9459984" y="8162914"/>
            <a:ext cx="364886" cy="368768"/>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84614" t="6817" r="906" b="86420"/>
          <a:stretch>
            <a:fillRect/>
          </a:stretch>
        </p:blipFill>
        <p:spPr>
          <a:xfrm flipH="false" flipV="false" rot="0">
            <a:off x="5072164" y="9696725"/>
            <a:ext cx="879394" cy="590275"/>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84614" t="6817" r="906" b="86420"/>
          <a:stretch>
            <a:fillRect/>
          </a:stretch>
        </p:blipFill>
        <p:spPr>
          <a:xfrm flipH="true" flipV="false" rot="0">
            <a:off x="16819603" y="7867776"/>
            <a:ext cx="879394" cy="590275"/>
          </a:xfrm>
          <a:prstGeom prst="rect">
            <a:avLst/>
          </a:prstGeom>
        </p:spPr>
      </p:pic>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84614" t="6817" r="906" b="86420"/>
          <a:stretch>
            <a:fillRect/>
          </a:stretch>
        </p:blipFill>
        <p:spPr>
          <a:xfrm flipH="true" flipV="false" rot="0">
            <a:off x="1198764" y="2910814"/>
            <a:ext cx="879394" cy="590275"/>
          </a:xfrm>
          <a:prstGeom prst="rect">
            <a:avLst/>
          </a:prstGeom>
        </p:spPr>
      </p:pic>
      <p:pic>
        <p:nvPicPr>
          <p:cNvPr name="Picture 9" id="9"/>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84614" t="6817" r="906" b="86420"/>
          <a:stretch>
            <a:fillRect/>
          </a:stretch>
        </p:blipFill>
        <p:spPr>
          <a:xfrm flipH="false" flipV="false" rot="0">
            <a:off x="12804962" y="646382"/>
            <a:ext cx="879394" cy="590275"/>
          </a:xfrm>
          <a:prstGeom prst="rect">
            <a:avLst/>
          </a:prstGeom>
        </p:spPr>
      </p:pic>
      <p:sp>
        <p:nvSpPr>
          <p:cNvPr name="TextBox 10" id="10"/>
          <p:cNvSpPr txBox="true"/>
          <p:nvPr/>
        </p:nvSpPr>
        <p:spPr>
          <a:xfrm rot="0">
            <a:off x="1028700" y="981075"/>
            <a:ext cx="1909872" cy="463538"/>
          </a:xfrm>
          <a:prstGeom prst="rect">
            <a:avLst/>
          </a:prstGeom>
        </p:spPr>
        <p:txBody>
          <a:bodyPr anchor="t" rtlCol="false" tIns="0" lIns="0" bIns="0" rIns="0">
            <a:spAutoFit/>
          </a:bodyPr>
          <a:lstStyle/>
          <a:p>
            <a:pPr>
              <a:lnSpc>
                <a:spcPts val="3850"/>
              </a:lnSpc>
            </a:pPr>
            <a:r>
              <a:rPr lang="en-US" sz="2750" spc="-129">
                <a:solidFill>
                  <a:srgbClr val="474D30"/>
                </a:solidFill>
                <a:latin typeface="Garet Bold"/>
              </a:rPr>
              <a:t>EDI MSE</a:t>
            </a:r>
          </a:p>
        </p:txBody>
      </p:sp>
      <p:sp>
        <p:nvSpPr>
          <p:cNvPr name="TextBox 11" id="11"/>
          <p:cNvSpPr txBox="true"/>
          <p:nvPr/>
        </p:nvSpPr>
        <p:spPr>
          <a:xfrm rot="0">
            <a:off x="7512344" y="895350"/>
            <a:ext cx="4625051" cy="1247545"/>
          </a:xfrm>
          <a:prstGeom prst="rect">
            <a:avLst/>
          </a:prstGeom>
        </p:spPr>
        <p:txBody>
          <a:bodyPr anchor="t" rtlCol="false" tIns="0" lIns="0" bIns="0" rIns="0">
            <a:spAutoFit/>
          </a:bodyPr>
          <a:lstStyle/>
          <a:p>
            <a:pPr>
              <a:lnSpc>
                <a:spcPts val="10278"/>
              </a:lnSpc>
            </a:pPr>
            <a:r>
              <a:rPr lang="en-US" sz="7341">
                <a:solidFill>
                  <a:srgbClr val="474D30"/>
                </a:solidFill>
                <a:latin typeface="Open Sans Bold Bold"/>
              </a:rPr>
              <a:t>Contents</a:t>
            </a:r>
          </a:p>
        </p:txBody>
      </p:sp>
      <p:sp>
        <p:nvSpPr>
          <p:cNvPr name="TextBox 12" id="12"/>
          <p:cNvSpPr txBox="true"/>
          <p:nvPr/>
        </p:nvSpPr>
        <p:spPr>
          <a:xfrm rot="0">
            <a:off x="2479463" y="1588672"/>
            <a:ext cx="11981508" cy="8117303"/>
          </a:xfrm>
          <a:prstGeom prst="rect">
            <a:avLst/>
          </a:prstGeom>
        </p:spPr>
        <p:txBody>
          <a:bodyPr anchor="t" rtlCol="false" tIns="0" lIns="0" bIns="0" rIns="0">
            <a:spAutoFit/>
          </a:bodyPr>
          <a:lstStyle/>
          <a:p>
            <a:pPr>
              <a:lnSpc>
                <a:spcPts val="4614"/>
              </a:lnSpc>
            </a:pPr>
          </a:p>
          <a:p>
            <a:pPr marL="711641" indent="-355820" lvl="1">
              <a:lnSpc>
                <a:spcPts val="4614"/>
              </a:lnSpc>
              <a:buFont typeface="Arial"/>
              <a:buChar char="•"/>
            </a:pPr>
            <a:r>
              <a:rPr lang="en-US" sz="3296">
                <a:solidFill>
                  <a:srgbClr val="BF7318"/>
                </a:solidFill>
                <a:latin typeface="Garet Book"/>
              </a:rPr>
              <a:t>Introduction</a:t>
            </a:r>
          </a:p>
          <a:p>
            <a:pPr marL="711641" indent="-355820" lvl="1">
              <a:lnSpc>
                <a:spcPts val="4614"/>
              </a:lnSpc>
              <a:buFont typeface="Arial"/>
              <a:buChar char="•"/>
            </a:pPr>
            <a:r>
              <a:rPr lang="en-US" sz="3296">
                <a:solidFill>
                  <a:srgbClr val="BF7318"/>
                </a:solidFill>
                <a:latin typeface="Garet Book"/>
              </a:rPr>
              <a:t>Literature Review</a:t>
            </a:r>
          </a:p>
          <a:p>
            <a:pPr marL="711641" indent="-355820" lvl="1">
              <a:lnSpc>
                <a:spcPts val="4614"/>
              </a:lnSpc>
              <a:buFont typeface="Arial"/>
              <a:buChar char="•"/>
            </a:pPr>
            <a:r>
              <a:rPr lang="en-US" sz="3296">
                <a:solidFill>
                  <a:srgbClr val="BF7318"/>
                </a:solidFill>
                <a:latin typeface="Garet Book"/>
              </a:rPr>
              <a:t>Problem Statement</a:t>
            </a:r>
          </a:p>
          <a:p>
            <a:pPr marL="711641" indent="-355820" lvl="1">
              <a:lnSpc>
                <a:spcPts val="4614"/>
              </a:lnSpc>
              <a:buFont typeface="Arial"/>
              <a:buChar char="•"/>
            </a:pPr>
            <a:r>
              <a:rPr lang="en-US" sz="3296">
                <a:solidFill>
                  <a:srgbClr val="BF7318"/>
                </a:solidFill>
                <a:latin typeface="Garet Book"/>
              </a:rPr>
              <a:t>Objective of EDI Project</a:t>
            </a:r>
          </a:p>
          <a:p>
            <a:pPr marL="711641" indent="-355820" lvl="1">
              <a:lnSpc>
                <a:spcPts val="4614"/>
              </a:lnSpc>
              <a:buFont typeface="Arial"/>
              <a:buChar char="•"/>
            </a:pPr>
            <a:r>
              <a:rPr lang="en-US" sz="3296">
                <a:solidFill>
                  <a:srgbClr val="BF7318"/>
                </a:solidFill>
                <a:latin typeface="Garet Book"/>
              </a:rPr>
              <a:t>EDI Domain, technology and tools being used</a:t>
            </a:r>
          </a:p>
          <a:p>
            <a:pPr marL="711641" indent="-355820" lvl="1">
              <a:lnSpc>
                <a:spcPts val="4614"/>
              </a:lnSpc>
              <a:buFont typeface="Arial"/>
              <a:buChar char="•"/>
            </a:pPr>
            <a:r>
              <a:rPr lang="en-US" sz="3296">
                <a:solidFill>
                  <a:srgbClr val="BF7318"/>
                </a:solidFill>
                <a:latin typeface="Garet Book"/>
              </a:rPr>
              <a:t>Design- System Architecture</a:t>
            </a:r>
          </a:p>
          <a:p>
            <a:pPr marL="711641" indent="-355820" lvl="1">
              <a:lnSpc>
                <a:spcPts val="4614"/>
              </a:lnSpc>
              <a:buFont typeface="Arial"/>
              <a:buChar char="•"/>
            </a:pPr>
            <a:r>
              <a:rPr lang="en-US" sz="3296">
                <a:solidFill>
                  <a:srgbClr val="BF7318"/>
                </a:solidFill>
                <a:latin typeface="Garet Book"/>
              </a:rPr>
              <a:t>Methodology/Algorithm/Technique used</a:t>
            </a:r>
          </a:p>
          <a:p>
            <a:pPr marL="711641" indent="-355820" lvl="1">
              <a:lnSpc>
                <a:spcPts val="4614"/>
              </a:lnSpc>
              <a:buFont typeface="Arial"/>
              <a:buChar char="•"/>
            </a:pPr>
            <a:r>
              <a:rPr lang="en-US" sz="3296">
                <a:solidFill>
                  <a:srgbClr val="BF7318"/>
                </a:solidFill>
                <a:latin typeface="Garet Book"/>
              </a:rPr>
              <a:t>Executable Project Demo.</a:t>
            </a:r>
          </a:p>
          <a:p>
            <a:pPr marL="711641" indent="-355820" lvl="1">
              <a:lnSpc>
                <a:spcPts val="4614"/>
              </a:lnSpc>
              <a:buFont typeface="Arial"/>
              <a:buChar char="•"/>
            </a:pPr>
            <a:r>
              <a:rPr lang="en-US" sz="3296">
                <a:solidFill>
                  <a:srgbClr val="BF7318"/>
                </a:solidFill>
                <a:latin typeface="Garet Book"/>
              </a:rPr>
              <a:t>Result Discussion</a:t>
            </a:r>
          </a:p>
          <a:p>
            <a:pPr marL="711641" indent="-355820" lvl="1">
              <a:lnSpc>
                <a:spcPts val="4614"/>
              </a:lnSpc>
              <a:buFont typeface="Arial"/>
              <a:buChar char="•"/>
            </a:pPr>
            <a:r>
              <a:rPr lang="en-US" sz="3296">
                <a:solidFill>
                  <a:srgbClr val="BF7318"/>
                </a:solidFill>
                <a:latin typeface="Garet Book"/>
              </a:rPr>
              <a:t>Individual responsibility</a:t>
            </a:r>
          </a:p>
          <a:p>
            <a:pPr marL="711641" indent="-355820" lvl="1">
              <a:lnSpc>
                <a:spcPts val="4614"/>
              </a:lnSpc>
              <a:buFont typeface="Arial"/>
              <a:buChar char="•"/>
            </a:pPr>
            <a:r>
              <a:rPr lang="en-US" sz="3296">
                <a:solidFill>
                  <a:srgbClr val="BF7318"/>
                </a:solidFill>
                <a:latin typeface="Garet Book"/>
              </a:rPr>
              <a:t>Conclusion</a:t>
            </a:r>
          </a:p>
          <a:p>
            <a:pPr marL="711641" indent="-355820" lvl="1">
              <a:lnSpc>
                <a:spcPts val="4614"/>
              </a:lnSpc>
              <a:buFont typeface="Arial"/>
              <a:buChar char="•"/>
            </a:pPr>
            <a:r>
              <a:rPr lang="en-US" sz="3296">
                <a:solidFill>
                  <a:srgbClr val="BF7318"/>
                </a:solidFill>
                <a:latin typeface="Garet Book"/>
              </a:rPr>
              <a:t>References</a:t>
            </a:r>
          </a:p>
          <a:p>
            <a:pPr>
              <a:lnSpc>
                <a:spcPts val="4614"/>
              </a:lnSpc>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CFFF4"/>
        </a:solidFill>
      </p:bgPr>
    </p:bg>
    <p:spTree>
      <p:nvGrpSpPr>
        <p:cNvPr id="1" name=""/>
        <p:cNvGrpSpPr/>
        <p:nvPr/>
      </p:nvGrpSpPr>
      <p:grpSpPr>
        <a:xfrm>
          <a:off x="0" y="0"/>
          <a:ext cx="0" cy="0"/>
          <a:chOff x="0" y="0"/>
          <a:chExt cx="0" cy="0"/>
        </a:xfrm>
      </p:grpSpPr>
      <p:sp>
        <p:nvSpPr>
          <p:cNvPr name="TextBox 2" id="2"/>
          <p:cNvSpPr txBox="true"/>
          <p:nvPr/>
        </p:nvSpPr>
        <p:spPr>
          <a:xfrm rot="0">
            <a:off x="1267451" y="543054"/>
            <a:ext cx="6452473" cy="1247545"/>
          </a:xfrm>
          <a:prstGeom prst="rect">
            <a:avLst/>
          </a:prstGeom>
        </p:spPr>
        <p:txBody>
          <a:bodyPr anchor="t" rtlCol="false" tIns="0" lIns="0" bIns="0" rIns="0">
            <a:spAutoFit/>
          </a:bodyPr>
          <a:lstStyle/>
          <a:p>
            <a:pPr>
              <a:lnSpc>
                <a:spcPts val="10278"/>
              </a:lnSpc>
            </a:pPr>
            <a:r>
              <a:rPr lang="en-US" sz="7341">
                <a:solidFill>
                  <a:srgbClr val="474D30"/>
                </a:solidFill>
                <a:latin typeface="Open Sans Bold Bold"/>
              </a:rPr>
              <a:t>Introduction</a:t>
            </a:r>
          </a:p>
        </p:txBody>
      </p:sp>
      <p:sp>
        <p:nvSpPr>
          <p:cNvPr name="TextBox 3" id="3"/>
          <p:cNvSpPr txBox="true"/>
          <p:nvPr/>
        </p:nvSpPr>
        <p:spPr>
          <a:xfrm rot="0">
            <a:off x="538110" y="2615959"/>
            <a:ext cx="13936554" cy="6955253"/>
          </a:xfrm>
          <a:prstGeom prst="rect">
            <a:avLst/>
          </a:prstGeom>
        </p:spPr>
        <p:txBody>
          <a:bodyPr anchor="t" rtlCol="false" tIns="0" lIns="0" bIns="0" rIns="0">
            <a:spAutoFit/>
          </a:bodyPr>
          <a:lstStyle/>
          <a:p>
            <a:pPr>
              <a:lnSpc>
                <a:spcPts val="4614"/>
              </a:lnSpc>
            </a:pPr>
            <a:r>
              <a:rPr lang="en-US" sz="3296">
                <a:solidFill>
                  <a:srgbClr val="000000"/>
                </a:solidFill>
                <a:latin typeface="Garet Book"/>
              </a:rPr>
              <a:t> Agriculture is a crucial sector, and accurate yield estimation plays a vital role in making informed decisions regarding resource allocation, crop management, and overall farm profitability. The yield estimation robot is an innovative technological solution designed to revolutionize the way farmers estimate and predict crop yields. </a:t>
            </a:r>
          </a:p>
          <a:p>
            <a:pPr>
              <a:lnSpc>
                <a:spcPts val="4614"/>
              </a:lnSpc>
            </a:pPr>
          </a:p>
          <a:p>
            <a:pPr>
              <a:lnSpc>
                <a:spcPts val="4614"/>
              </a:lnSpc>
            </a:pPr>
            <a:r>
              <a:rPr lang="en-US" sz="3296">
                <a:solidFill>
                  <a:srgbClr val="000000"/>
                </a:solidFill>
                <a:latin typeface="Garet Book"/>
              </a:rPr>
              <a:t>Traditionally, yield estimation has relied on manual methods, which are time-consuming, labor-intensive, and prone to human errors. With the advent of modern technology, the yield estimation robot offers an automated and efficient approach to yield prediction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CFFF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997131" y="14014611"/>
          <a:ext cx="24282263" cy="20933949"/>
        </p:xfrm>
        <a:graphic>
          <a:graphicData uri="http://schemas.openxmlformats.org/drawingml/2006/table">
            <a:tbl>
              <a:tblPr/>
              <a:tblGrid>
                <a:gridCol w="1422709"/>
                <a:gridCol w="6300037"/>
                <a:gridCol w="16559517"/>
              </a:tblGrid>
              <a:tr h="2182002">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Sr.No.</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Title/Author</a:t>
                      </a:r>
                    </a:p>
                    <a:p>
                      <a:pPr algn="ctr">
                        <a:lnSpc>
                          <a:spcPts val="2659"/>
                        </a:lnSpc>
                      </a:pPr>
                      <a:r>
                        <a:rPr lang="en-US" sz="1899">
                          <a:solidFill>
                            <a:srgbClr val="000000"/>
                          </a:solidFill>
                          <a:latin typeface="Bernoru"/>
                        </a:rPr>
                        <a:t>  of Paper</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Features</a:t>
                      </a:r>
                    </a:p>
                    <a:p>
                      <a:pPr algn="ctr">
                        <a:lnSpc>
                          <a:spcPts val="2659"/>
                        </a:lnSpc>
                      </a:pPr>
                      <a:r>
                        <a:rPr lang="en-US" sz="1899">
                          <a:solidFill>
                            <a:srgbClr val="000000"/>
                          </a:solidFill>
                          <a:latin typeface="Bernoru"/>
                        </a:rPr>
                        <a:t>  provided</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290980">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1</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Yield</a:t>
                      </a:r>
                    </a:p>
                    <a:p>
                      <a:pPr algn="ctr">
                        <a:lnSpc>
                          <a:spcPts val="2659"/>
                        </a:lnSpc>
                      </a:pPr>
                      <a:r>
                        <a:rPr lang="en-US" sz="1899">
                          <a:solidFill>
                            <a:srgbClr val="000000"/>
                          </a:solidFill>
                          <a:latin typeface="Bernoru"/>
                        </a:rPr>
                        <a:t>  prediction from digital image analysis: A technique with potential for</a:t>
                      </a:r>
                    </a:p>
                    <a:p>
                      <a:pPr algn="ctr">
                        <a:lnSpc>
                          <a:spcPts val="2659"/>
                        </a:lnSpc>
                      </a:pPr>
                      <a:r>
                        <a:rPr lang="en-US" sz="1899">
                          <a:solidFill>
                            <a:srgbClr val="000000"/>
                          </a:solidFill>
                          <a:latin typeface="Bernoru"/>
                        </a:rPr>
                        <a:t>  vineyard assessments prior to harvest- Gregory M. Dunn</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This</a:t>
                      </a:r>
                    </a:p>
                    <a:p>
                      <a:pPr algn="ctr">
                        <a:lnSpc>
                          <a:spcPts val="2659"/>
                        </a:lnSpc>
                      </a:pPr>
                      <a:r>
                        <a:rPr lang="en-US" sz="1899">
                          <a:solidFill>
                            <a:srgbClr val="000000"/>
                          </a:solidFill>
                          <a:latin typeface="Bernoru"/>
                        </a:rPr>
                        <a:t>  paper tested the potential of analysing digital images to differentiate</a:t>
                      </a:r>
                    </a:p>
                    <a:p>
                      <a:pPr algn="ctr">
                        <a:lnSpc>
                          <a:spcPts val="2659"/>
                        </a:lnSpc>
                      </a:pPr>
                      <a:r>
                        <a:rPr lang="en-US" sz="1899">
                          <a:solidFill>
                            <a:srgbClr val="000000"/>
                          </a:solidFill>
                          <a:latin typeface="Bernoru"/>
                        </a:rPr>
                        <a:t>  between fruit and other elements in Cabernet Sauvignon canopies, and found</a:t>
                      </a:r>
                    </a:p>
                    <a:p>
                      <a:pPr algn="ctr">
                        <a:lnSpc>
                          <a:spcPts val="2659"/>
                        </a:lnSpc>
                      </a:pPr>
                      <a:r>
                        <a:rPr lang="en-US" sz="1899">
                          <a:solidFill>
                            <a:srgbClr val="000000"/>
                          </a:solidFill>
                          <a:latin typeface="Bernoru"/>
                        </a:rPr>
                        <a:t>  that the ratio of 'fruit' pixels to total image pixels explained 85% of the</a:t>
                      </a:r>
                    </a:p>
                    <a:p>
                      <a:pPr algn="ctr">
                        <a:lnSpc>
                          <a:spcPts val="2659"/>
                        </a:lnSpc>
                      </a:pPr>
                      <a:r>
                        <a:rPr lang="en-US" sz="1899">
                          <a:solidFill>
                            <a:srgbClr val="000000"/>
                          </a:solidFill>
                          <a:latin typeface="Bernoru"/>
                        </a:rPr>
                        <a:t>  variation in yield. Implications for future development of automated and</a:t>
                      </a:r>
                    </a:p>
                    <a:p>
                      <a:pPr algn="ctr">
                        <a:lnSpc>
                          <a:spcPts val="2659"/>
                        </a:lnSpc>
                      </a:pPr>
                      <a:r>
                        <a:rPr lang="en-US" sz="1899">
                          <a:solidFill>
                            <a:srgbClr val="000000"/>
                          </a:solidFill>
                          <a:latin typeface="Bernoru"/>
                        </a:rPr>
                        <a:t>  spatially aware methods to predict vineyard yield. Their results show that</a:t>
                      </a:r>
                    </a:p>
                    <a:p>
                      <a:pPr algn="ctr">
                        <a:lnSpc>
                          <a:spcPts val="2659"/>
                        </a:lnSpc>
                      </a:pPr>
                      <a:r>
                        <a:rPr lang="en-US" sz="1899">
                          <a:solidFill>
                            <a:srgbClr val="000000"/>
                          </a:solidFill>
                          <a:latin typeface="Bernoru"/>
                        </a:rPr>
                        <a:t>  digital image analysis can provide a useful measure of the amount of fruit present</a:t>
                      </a:r>
                    </a:p>
                    <a:p>
                      <a:pPr algn="ctr">
                        <a:lnSpc>
                          <a:spcPts val="2659"/>
                        </a:lnSpc>
                      </a:pPr>
                      <a:r>
                        <a:rPr lang="en-US" sz="1899">
                          <a:solidFill>
                            <a:srgbClr val="000000"/>
                          </a:solidFill>
                          <a:latin typeface="Bernoru"/>
                        </a:rPr>
                        <a:t>  on grapevines at harvest and we conclude that automated yield prediction</a:t>
                      </a:r>
                    </a:p>
                    <a:p>
                      <a:pPr algn="ctr">
                        <a:lnSpc>
                          <a:spcPts val="2659"/>
                        </a:lnSpc>
                      </a:pPr>
                      <a:r>
                        <a:rPr lang="en-US" sz="1899">
                          <a:solidFill>
                            <a:srgbClr val="000000"/>
                          </a:solidFill>
                          <a:latin typeface="Bernoru"/>
                        </a:rPr>
                        <a:t>  based on analysis of digital images of grapevine canopies is technically</a:t>
                      </a:r>
                    </a:p>
                    <a:p>
                      <a:pPr algn="ctr">
                        <a:lnSpc>
                          <a:spcPts val="2659"/>
                        </a:lnSpc>
                      </a:pPr>
                      <a:r>
                        <a:rPr lang="en-US" sz="1899">
                          <a:solidFill>
                            <a:srgbClr val="000000"/>
                          </a:solidFill>
                          <a:latin typeface="Bernoru"/>
                        </a:rPr>
                        <a:t>  feasible.</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5383872">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2</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Crop</a:t>
                      </a:r>
                    </a:p>
                    <a:p>
                      <a:pPr algn="ctr">
                        <a:lnSpc>
                          <a:spcPts val="2659"/>
                        </a:lnSpc>
                      </a:pPr>
                      <a:r>
                        <a:rPr lang="en-US" sz="1899">
                          <a:solidFill>
                            <a:srgbClr val="000000"/>
                          </a:solidFill>
                          <a:latin typeface="Bernoru"/>
                        </a:rPr>
                        <a:t>  Yield Prediction Using Image Processing- S G Shiva Prasad Yadav</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In</a:t>
                      </a:r>
                    </a:p>
                    <a:p>
                      <a:pPr algn="ctr">
                        <a:lnSpc>
                          <a:spcPts val="2659"/>
                        </a:lnSpc>
                      </a:pPr>
                      <a:r>
                        <a:rPr lang="en-US" sz="1899">
                          <a:solidFill>
                            <a:srgbClr val="000000"/>
                          </a:solidFill>
                          <a:latin typeface="Bernoru"/>
                        </a:rPr>
                        <a:t>  this paper, the proposed system of yield estimation is divided into two</a:t>
                      </a:r>
                    </a:p>
                    <a:p>
                      <a:pPr algn="ctr">
                        <a:lnSpc>
                          <a:spcPts val="2659"/>
                        </a:lnSpc>
                      </a:pPr>
                      <a:r>
                        <a:rPr lang="en-US" sz="1899">
                          <a:solidFill>
                            <a:srgbClr val="000000"/>
                          </a:solidFill>
                          <a:latin typeface="Bernoru"/>
                        </a:rPr>
                        <a:t>  phases: GUI development and image acquisition. Charge-coupled device (CCD) is</a:t>
                      </a:r>
                    </a:p>
                    <a:p>
                      <a:pPr algn="ctr">
                        <a:lnSpc>
                          <a:spcPts val="2659"/>
                        </a:lnSpc>
                      </a:pPr>
                      <a:r>
                        <a:rPr lang="en-US" sz="1899">
                          <a:solidFill>
                            <a:srgbClr val="000000"/>
                          </a:solidFill>
                          <a:latin typeface="Bernoru"/>
                        </a:rPr>
                        <a:t>  used to capture image of tree fruits, image processing is performed to modify</a:t>
                      </a:r>
                    </a:p>
                    <a:p>
                      <a:pPr algn="ctr">
                        <a:lnSpc>
                          <a:spcPts val="2659"/>
                        </a:lnSpc>
                      </a:pPr>
                      <a:r>
                        <a:rPr lang="en-US" sz="1899">
                          <a:solidFill>
                            <a:srgbClr val="000000"/>
                          </a:solidFill>
                          <a:latin typeface="Bernoru"/>
                        </a:rPr>
                        <a:t>  the image, and image segmentation is used to separate input images into areas</a:t>
                      </a:r>
                    </a:p>
                    <a:p>
                      <a:pPr algn="ctr">
                        <a:lnSpc>
                          <a:spcPts val="2659"/>
                        </a:lnSpc>
                      </a:pPr>
                      <a:r>
                        <a:rPr lang="en-US" sz="1899">
                          <a:solidFill>
                            <a:srgbClr val="000000"/>
                          </a:solidFill>
                          <a:latin typeface="Bernoru"/>
                        </a:rPr>
                        <a:t>  that have strong relation with objects or areas of interest.</a:t>
                      </a:r>
                    </a:p>
                    <a:p>
                      <a:pPr algn="ctr">
                        <a:lnSpc>
                          <a:spcPts val="2659"/>
                        </a:lnSpc>
                      </a:pPr>
                      <a:r>
                        <a:rPr lang="en-US" sz="1899">
                          <a:solidFill>
                            <a:srgbClr val="000000"/>
                          </a:solidFill>
                          <a:latin typeface="Bernoru"/>
                        </a:rPr>
                        <a:t>  The</a:t>
                      </a:r>
                    </a:p>
                    <a:p>
                      <a:pPr algn="ctr">
                        <a:lnSpc>
                          <a:spcPts val="2659"/>
                        </a:lnSpc>
                      </a:pPr>
                      <a:r>
                        <a:rPr lang="en-US" sz="1899">
                          <a:solidFill>
                            <a:srgbClr val="000000"/>
                          </a:solidFill>
                          <a:latin typeface="Bernoru"/>
                        </a:rPr>
                        <a:t>  implementation of crop yield detection involves finding the co-ordinates of</a:t>
                      </a:r>
                    </a:p>
                    <a:p>
                      <a:pPr algn="ctr">
                        <a:lnSpc>
                          <a:spcPts val="2659"/>
                        </a:lnSpc>
                      </a:pPr>
                      <a:r>
                        <a:rPr lang="en-US" sz="1899">
                          <a:solidFill>
                            <a:srgbClr val="000000"/>
                          </a:solidFill>
                          <a:latin typeface="Bernoru"/>
                        </a:rPr>
                        <a:t>  edge pixels, calculating the mean of pixels, and calculating the centre of</a:t>
                      </a:r>
                    </a:p>
                    <a:p>
                      <a:pPr algn="ctr">
                        <a:lnSpc>
                          <a:spcPts val="2659"/>
                        </a:lnSpc>
                      </a:pPr>
                      <a:r>
                        <a:rPr lang="en-US" sz="1899">
                          <a:solidFill>
                            <a:srgbClr val="000000"/>
                          </a:solidFill>
                          <a:latin typeface="Bernoru"/>
                        </a:rPr>
                        <a:t>  clusters. The acquired image is pre-processed for size adjustment and</a:t>
                      </a:r>
                    </a:p>
                    <a:p>
                      <a:pPr algn="ctr">
                        <a:lnSpc>
                          <a:spcPts val="2659"/>
                        </a:lnSpc>
                      </a:pPr>
                      <a:r>
                        <a:rPr lang="en-US" sz="1899">
                          <a:solidFill>
                            <a:srgbClr val="000000"/>
                          </a:solidFill>
                          <a:latin typeface="Bernoru"/>
                        </a:rPr>
                        <a:t>  converted in HSV format. The program then uploads all the counted fruits data</a:t>
                      </a:r>
                    </a:p>
                    <a:p>
                      <a:pPr algn="ctr">
                        <a:lnSpc>
                          <a:spcPts val="2659"/>
                        </a:lnSpc>
                      </a:pPr>
                      <a:r>
                        <a:rPr lang="en-US" sz="1899">
                          <a:solidFill>
                            <a:srgbClr val="000000"/>
                          </a:solidFill>
                          <a:latin typeface="Bernoru"/>
                        </a:rPr>
                        <a:t>  to firebase cloud for future reference.</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4077095">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3</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Recognition of</a:t>
                      </a:r>
                    </a:p>
                    <a:p>
                      <a:pPr algn="ctr">
                        <a:lnSpc>
                          <a:spcPts val="2659"/>
                        </a:lnSpc>
                      </a:pPr>
                      <a:r>
                        <a:rPr lang="en-US" sz="1899">
                          <a:solidFill>
                            <a:srgbClr val="000000"/>
                          </a:solidFill>
                          <a:latin typeface="Bernoru"/>
                        </a:rPr>
                        <a:t>  Bloom/Yield in Crop Images Using Deep</a:t>
                      </a:r>
                    </a:p>
                    <a:p>
                      <a:pPr algn="ctr">
                        <a:lnSpc>
                          <a:spcPts val="2659"/>
                        </a:lnSpc>
                      </a:pPr>
                      <a:r>
                        <a:rPr lang="en-US" sz="1899">
                          <a:solidFill>
                            <a:srgbClr val="000000"/>
                          </a:solidFill>
                          <a:latin typeface="Bernoru"/>
                        </a:rPr>
                        <a:t>  Learning Models for Smart Agriculture: A Review- Bini Darwin</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The</a:t>
                      </a:r>
                    </a:p>
                    <a:p>
                      <a:pPr algn="ctr">
                        <a:lnSpc>
                          <a:spcPts val="2659"/>
                        </a:lnSpc>
                      </a:pPr>
                      <a:r>
                        <a:rPr lang="en-US" sz="1899">
                          <a:solidFill>
                            <a:srgbClr val="000000"/>
                          </a:solidFill>
                          <a:latin typeface="Bernoru"/>
                        </a:rPr>
                        <a:t>  proposed technique uses k-means segmentation on orange tree images to</a:t>
                      </a:r>
                    </a:p>
                    <a:p>
                      <a:pPr algn="ctr">
                        <a:lnSpc>
                          <a:spcPts val="2659"/>
                        </a:lnSpc>
                      </a:pPr>
                      <a:r>
                        <a:rPr lang="en-US" sz="1899">
                          <a:solidFill>
                            <a:srgbClr val="000000"/>
                          </a:solidFill>
                          <a:latin typeface="Bernoru"/>
                        </a:rPr>
                        <a:t>  minimize shadow effects and extract oranges using blob detection and size</a:t>
                      </a:r>
                    </a:p>
                    <a:p>
                      <a:pPr algn="ctr">
                        <a:lnSpc>
                          <a:spcPts val="2659"/>
                        </a:lnSpc>
                      </a:pPr>
                      <a:r>
                        <a:rPr lang="en-US" sz="1899">
                          <a:solidFill>
                            <a:srgbClr val="000000"/>
                          </a:solidFill>
                          <a:latin typeface="Bernoru"/>
                        </a:rPr>
                        <a:t>  calculation. The object separation step is used to separate overlapping</a:t>
                      </a:r>
                    </a:p>
                    <a:p>
                      <a:pPr algn="ctr">
                        <a:lnSpc>
                          <a:spcPts val="2659"/>
                        </a:lnSpc>
                      </a:pPr>
                      <a:r>
                        <a:rPr lang="en-US" sz="1899">
                          <a:solidFill>
                            <a:srgbClr val="000000"/>
                          </a:solidFill>
                          <a:latin typeface="Bernoru"/>
                        </a:rPr>
                        <a:t>  fruit, reduce undesired edges, and segment the object in the image using a</a:t>
                      </a:r>
                    </a:p>
                    <a:p>
                      <a:pPr algn="ctr">
                        <a:lnSpc>
                          <a:spcPts val="2659"/>
                        </a:lnSpc>
                      </a:pPr>
                      <a:r>
                        <a:rPr lang="en-US" sz="1899">
                          <a:solidFill>
                            <a:srgbClr val="000000"/>
                          </a:solidFill>
                          <a:latin typeface="Bernoru"/>
                        </a:rPr>
                        <a:t>  particular RGB value. Results show that manually counting and marking all the</a:t>
                      </a:r>
                    </a:p>
                    <a:p>
                      <a:pPr algn="ctr">
                        <a:lnSpc>
                          <a:spcPts val="2659"/>
                        </a:lnSpc>
                      </a:pPr>
                      <a:r>
                        <a:rPr lang="en-US" sz="1899">
                          <a:solidFill>
                            <a:srgbClr val="000000"/>
                          </a:solidFill>
                          <a:latin typeface="Bernoru"/>
                        </a:rPr>
                        <a:t>  orange fruit in all the input images produces a ground truth.</a:t>
                      </a:r>
                    </a:p>
                    <a:p>
                      <a:pPr algn="ctr">
                        <a:lnSpc>
                          <a:spcPts val="2659"/>
                        </a:lnSpc>
                      </a:pPr>
                      <a:r>
                        <a:rPr lang="en-US" sz="1899">
                          <a:solidFill>
                            <a:srgbClr val="000000"/>
                          </a:solidFill>
                          <a:latin typeface="Bernoru"/>
                        </a:rPr>
                        <a:t>  </a:t>
                      </a:r>
                    </a:p>
                    <a:p>
                      <a:pPr algn="ctr">
                        <a:lnSpc>
                          <a:spcPts val="2659"/>
                        </a:lnSpc>
                      </a:pPr>
                      <a:r>
                        <a:rPr lang="en-US" sz="1899">
                          <a:solidFill>
                            <a:srgbClr val="000000"/>
                          </a:solidFill>
                          <a:latin typeface="Bernoru"/>
                        </a:rPr>
                        <a:t>  </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graphicFrame>
        <p:nvGraphicFramePr>
          <p:cNvPr name="Table 3" id="3"/>
          <p:cNvGraphicFramePr>
            <a:graphicFrameLocks noGrp="true"/>
          </p:cNvGraphicFramePr>
          <p:nvPr/>
        </p:nvGraphicFramePr>
        <p:xfrm>
          <a:off x="78216" y="1214029"/>
          <a:ext cx="18209784" cy="9072971"/>
        </p:xfrm>
        <a:graphic>
          <a:graphicData uri="http://schemas.openxmlformats.org/drawingml/2006/table">
            <a:tbl>
              <a:tblPr/>
              <a:tblGrid>
                <a:gridCol w="2212367"/>
                <a:gridCol w="3641950"/>
                <a:gridCol w="12355466"/>
              </a:tblGrid>
              <a:tr h="812183">
                <a:tc>
                  <a:txBody>
                    <a:bodyPr anchor="t" rtlCol="false"/>
                    <a:lstStyle/>
                    <a:p>
                      <a:pPr algn="ctr">
                        <a:lnSpc>
                          <a:spcPts val="2659"/>
                        </a:lnSpc>
                        <a:defRPr/>
                      </a:pPr>
                      <a:r>
                        <a:rPr lang="en-US" sz="1899">
                          <a:solidFill>
                            <a:srgbClr val="000000"/>
                          </a:solidFill>
                          <a:latin typeface="Garet Bold"/>
                        </a:rPr>
                        <a:t>Sr.No.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aret Bold"/>
                        </a:rPr>
                        <a:t>Title/Author of Paper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aret Bold"/>
                        </a:rPr>
                        <a:t>Features provided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3081108">
                <a:tc>
                  <a:txBody>
                    <a:bodyPr anchor="t" rtlCol="false"/>
                    <a:lstStyle/>
                    <a:p>
                      <a:pPr algn="ctr">
                        <a:lnSpc>
                          <a:spcPts val="2659"/>
                        </a:lnSpc>
                        <a:defRPr/>
                      </a:pPr>
                      <a:r>
                        <a:rPr lang="en-US" sz="1899">
                          <a:solidFill>
                            <a:srgbClr val="000000"/>
                          </a:solidFill>
                          <a:latin typeface="Bernoru"/>
                        </a:rPr>
                        <a:t>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Garet"/>
                        </a:rPr>
                        <a:t>Yield prediction from digital image analysis: A technique with potential for vineyard assessments prior to harvest- Gregory M. Dunn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Garet Book"/>
                        </a:rPr>
                        <a:t>This paper tested the potential of analyzing digital images to differentiate between fruit and other elements in Cabernet Sauvignon canopies, and found that the ratio of 'fruit' pixels to total image pixels explained 85% of the variation in yield. Implications for future development of automated and spatially aware methods to predict vineyard yield. Their results show that digital image analysis can provide a useful measure of the amount of fruit present on grapevines at harvest and we conclude that automated yield prediction based on analysis of digital images of grapevine canopies is technically feasible.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757054">
                <a:tc>
                  <a:txBody>
                    <a:bodyPr anchor="t" rtlCol="false"/>
                    <a:lstStyle/>
                    <a:p>
                      <a:pPr algn="ctr">
                        <a:lnSpc>
                          <a:spcPts val="2659"/>
                        </a:lnSpc>
                        <a:defRPr/>
                      </a:pPr>
                      <a:r>
                        <a:rPr lang="en-US" sz="1899">
                          <a:solidFill>
                            <a:srgbClr val="000000"/>
                          </a:solidFill>
                          <a:latin typeface="Bernoru"/>
                        </a:rPr>
                        <a:t>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Garet"/>
                        </a:rPr>
                        <a:t>Crop Yield Prediction Using Image Processing- S G Shiva Prasad Yadav</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Garet Book"/>
                        </a:rPr>
                        <a:t>In this paper, the proposed system of yield estimation is divided into two phases: GUI development and image acquisition. Charge-coupled device (CCD) is used to capture images of tree fruits, image processing is performed to modify the image, and image segmentation is used to separate input images into areas that strongly relate to objects or areas of interest.</a:t>
                      </a:r>
                      <a:endParaRPr lang="en-US" sz="1100"/>
                    </a:p>
                    <a:p>
                      <a:pPr>
                        <a:lnSpc>
                          <a:spcPts val="2659"/>
                        </a:lnSpc>
                      </a:pPr>
                      <a:r>
                        <a:rPr lang="en-US" sz="1899">
                          <a:solidFill>
                            <a:srgbClr val="000000"/>
                          </a:solidFill>
                          <a:latin typeface="Garet Book"/>
                        </a:rPr>
                        <a:t>The implementation of crop yield detection involves finding the co-ordinates of edge pixels, calculating the mean of pixels, and calculating the center of clusters.</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422626">
                <a:tc>
                  <a:txBody>
                    <a:bodyPr anchor="t" rtlCol="false"/>
                    <a:lstStyle/>
                    <a:p>
                      <a:pPr algn="ctr">
                        <a:lnSpc>
                          <a:spcPts val="2659"/>
                        </a:lnSpc>
                        <a:defRPr/>
                      </a:pPr>
                      <a:r>
                        <a:rPr lang="en-US" sz="1899">
                          <a:solidFill>
                            <a:srgbClr val="000000"/>
                          </a:solidFill>
                          <a:latin typeface="Bernoru"/>
                        </a:rPr>
                        <a:t>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Garet"/>
                        </a:rPr>
                        <a:t>Recognition of Bloom/Yield in Crop Images Using Deep</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Garet Book"/>
                        </a:rPr>
                        <a:t>The proposed technique uses k-means segmentation on orange tree images to minimize shadow effects and extract oranges using blob detection and size calculation. The object separation step is used to separate overlapping fruit, reduce undesired edges, and segment the object in the image using a particular RGB value. Results show that manually counting and marking all the orange fruit in all the input images produces a ground truth.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3634155" y="0"/>
            <a:ext cx="10863257" cy="121920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474D30"/>
                </a:solidFill>
                <a:latin typeface="Open Sans Bold Bold"/>
              </a:rPr>
              <a:t>Literature Survey</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CFFF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997131" y="14014611"/>
          <a:ext cx="24282263" cy="20933949"/>
        </p:xfrm>
        <a:graphic>
          <a:graphicData uri="http://schemas.openxmlformats.org/drawingml/2006/table">
            <a:tbl>
              <a:tblPr/>
              <a:tblGrid>
                <a:gridCol w="1422709"/>
                <a:gridCol w="6300037"/>
                <a:gridCol w="16559517"/>
              </a:tblGrid>
              <a:tr h="2182002">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Sr.No.</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Title/Author</a:t>
                      </a:r>
                    </a:p>
                    <a:p>
                      <a:pPr algn="ctr">
                        <a:lnSpc>
                          <a:spcPts val="2659"/>
                        </a:lnSpc>
                      </a:pPr>
                      <a:r>
                        <a:rPr lang="en-US" sz="1899">
                          <a:solidFill>
                            <a:srgbClr val="000000"/>
                          </a:solidFill>
                          <a:latin typeface="Bernoru"/>
                        </a:rPr>
                        <a:t>  of Paper</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Features</a:t>
                      </a:r>
                    </a:p>
                    <a:p>
                      <a:pPr algn="ctr">
                        <a:lnSpc>
                          <a:spcPts val="2659"/>
                        </a:lnSpc>
                      </a:pPr>
                      <a:r>
                        <a:rPr lang="en-US" sz="1899">
                          <a:solidFill>
                            <a:srgbClr val="000000"/>
                          </a:solidFill>
                          <a:latin typeface="Bernoru"/>
                        </a:rPr>
                        <a:t>  provided</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290980">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1</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Yield</a:t>
                      </a:r>
                    </a:p>
                    <a:p>
                      <a:pPr algn="ctr">
                        <a:lnSpc>
                          <a:spcPts val="2659"/>
                        </a:lnSpc>
                      </a:pPr>
                      <a:r>
                        <a:rPr lang="en-US" sz="1899">
                          <a:solidFill>
                            <a:srgbClr val="000000"/>
                          </a:solidFill>
                          <a:latin typeface="Bernoru"/>
                        </a:rPr>
                        <a:t>  prediction from digital image analysis: A technique with potential for</a:t>
                      </a:r>
                    </a:p>
                    <a:p>
                      <a:pPr algn="ctr">
                        <a:lnSpc>
                          <a:spcPts val="2659"/>
                        </a:lnSpc>
                      </a:pPr>
                      <a:r>
                        <a:rPr lang="en-US" sz="1899">
                          <a:solidFill>
                            <a:srgbClr val="000000"/>
                          </a:solidFill>
                          <a:latin typeface="Bernoru"/>
                        </a:rPr>
                        <a:t>  vineyard assessments prior to harvest- Gregory M. Dunn</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This</a:t>
                      </a:r>
                    </a:p>
                    <a:p>
                      <a:pPr algn="ctr">
                        <a:lnSpc>
                          <a:spcPts val="2659"/>
                        </a:lnSpc>
                      </a:pPr>
                      <a:r>
                        <a:rPr lang="en-US" sz="1899">
                          <a:solidFill>
                            <a:srgbClr val="000000"/>
                          </a:solidFill>
                          <a:latin typeface="Bernoru"/>
                        </a:rPr>
                        <a:t>  paper tested the potential of analysing digital images to differentiate</a:t>
                      </a:r>
                    </a:p>
                    <a:p>
                      <a:pPr algn="ctr">
                        <a:lnSpc>
                          <a:spcPts val="2659"/>
                        </a:lnSpc>
                      </a:pPr>
                      <a:r>
                        <a:rPr lang="en-US" sz="1899">
                          <a:solidFill>
                            <a:srgbClr val="000000"/>
                          </a:solidFill>
                          <a:latin typeface="Bernoru"/>
                        </a:rPr>
                        <a:t>  between fruit and other elements in Cabernet Sauvignon canopies, and found</a:t>
                      </a:r>
                    </a:p>
                    <a:p>
                      <a:pPr algn="ctr">
                        <a:lnSpc>
                          <a:spcPts val="2659"/>
                        </a:lnSpc>
                      </a:pPr>
                      <a:r>
                        <a:rPr lang="en-US" sz="1899">
                          <a:solidFill>
                            <a:srgbClr val="000000"/>
                          </a:solidFill>
                          <a:latin typeface="Bernoru"/>
                        </a:rPr>
                        <a:t>  that the ratio of 'fruit' pixels to total image pixels explained 85% of the</a:t>
                      </a:r>
                    </a:p>
                    <a:p>
                      <a:pPr algn="ctr">
                        <a:lnSpc>
                          <a:spcPts val="2659"/>
                        </a:lnSpc>
                      </a:pPr>
                      <a:r>
                        <a:rPr lang="en-US" sz="1899">
                          <a:solidFill>
                            <a:srgbClr val="000000"/>
                          </a:solidFill>
                          <a:latin typeface="Bernoru"/>
                        </a:rPr>
                        <a:t>  variation in yield. Implications for future development of automated and</a:t>
                      </a:r>
                    </a:p>
                    <a:p>
                      <a:pPr algn="ctr">
                        <a:lnSpc>
                          <a:spcPts val="2659"/>
                        </a:lnSpc>
                      </a:pPr>
                      <a:r>
                        <a:rPr lang="en-US" sz="1899">
                          <a:solidFill>
                            <a:srgbClr val="000000"/>
                          </a:solidFill>
                          <a:latin typeface="Bernoru"/>
                        </a:rPr>
                        <a:t>  spatially aware methods to predict vineyard yield. Their results show that</a:t>
                      </a:r>
                    </a:p>
                    <a:p>
                      <a:pPr algn="ctr">
                        <a:lnSpc>
                          <a:spcPts val="2659"/>
                        </a:lnSpc>
                      </a:pPr>
                      <a:r>
                        <a:rPr lang="en-US" sz="1899">
                          <a:solidFill>
                            <a:srgbClr val="000000"/>
                          </a:solidFill>
                          <a:latin typeface="Bernoru"/>
                        </a:rPr>
                        <a:t>  digital image analysis can provide a useful measure of the amount of fruit present</a:t>
                      </a:r>
                    </a:p>
                    <a:p>
                      <a:pPr algn="ctr">
                        <a:lnSpc>
                          <a:spcPts val="2659"/>
                        </a:lnSpc>
                      </a:pPr>
                      <a:r>
                        <a:rPr lang="en-US" sz="1899">
                          <a:solidFill>
                            <a:srgbClr val="000000"/>
                          </a:solidFill>
                          <a:latin typeface="Bernoru"/>
                        </a:rPr>
                        <a:t>  on grapevines at harvest and we conclude that automated yield prediction</a:t>
                      </a:r>
                    </a:p>
                    <a:p>
                      <a:pPr algn="ctr">
                        <a:lnSpc>
                          <a:spcPts val="2659"/>
                        </a:lnSpc>
                      </a:pPr>
                      <a:r>
                        <a:rPr lang="en-US" sz="1899">
                          <a:solidFill>
                            <a:srgbClr val="000000"/>
                          </a:solidFill>
                          <a:latin typeface="Bernoru"/>
                        </a:rPr>
                        <a:t>  based on analysis of digital images of grapevine canopies is technically</a:t>
                      </a:r>
                    </a:p>
                    <a:p>
                      <a:pPr algn="ctr">
                        <a:lnSpc>
                          <a:spcPts val="2659"/>
                        </a:lnSpc>
                      </a:pPr>
                      <a:r>
                        <a:rPr lang="en-US" sz="1899">
                          <a:solidFill>
                            <a:srgbClr val="000000"/>
                          </a:solidFill>
                          <a:latin typeface="Bernoru"/>
                        </a:rPr>
                        <a:t>  feasible.</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5383872">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2</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Crop</a:t>
                      </a:r>
                    </a:p>
                    <a:p>
                      <a:pPr algn="ctr">
                        <a:lnSpc>
                          <a:spcPts val="2659"/>
                        </a:lnSpc>
                      </a:pPr>
                      <a:r>
                        <a:rPr lang="en-US" sz="1899">
                          <a:solidFill>
                            <a:srgbClr val="000000"/>
                          </a:solidFill>
                          <a:latin typeface="Bernoru"/>
                        </a:rPr>
                        <a:t>  Yield Prediction Using Image Processing- S G Shiva Prasad Yadav</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In</a:t>
                      </a:r>
                    </a:p>
                    <a:p>
                      <a:pPr algn="ctr">
                        <a:lnSpc>
                          <a:spcPts val="2659"/>
                        </a:lnSpc>
                      </a:pPr>
                      <a:r>
                        <a:rPr lang="en-US" sz="1899">
                          <a:solidFill>
                            <a:srgbClr val="000000"/>
                          </a:solidFill>
                          <a:latin typeface="Bernoru"/>
                        </a:rPr>
                        <a:t>  this paper, the proposed system of yield estimation is divided into two</a:t>
                      </a:r>
                    </a:p>
                    <a:p>
                      <a:pPr algn="ctr">
                        <a:lnSpc>
                          <a:spcPts val="2659"/>
                        </a:lnSpc>
                      </a:pPr>
                      <a:r>
                        <a:rPr lang="en-US" sz="1899">
                          <a:solidFill>
                            <a:srgbClr val="000000"/>
                          </a:solidFill>
                          <a:latin typeface="Bernoru"/>
                        </a:rPr>
                        <a:t>  phases: GUI development and image acquisition. Charge-coupled device (CCD) is</a:t>
                      </a:r>
                    </a:p>
                    <a:p>
                      <a:pPr algn="ctr">
                        <a:lnSpc>
                          <a:spcPts val="2659"/>
                        </a:lnSpc>
                      </a:pPr>
                      <a:r>
                        <a:rPr lang="en-US" sz="1899">
                          <a:solidFill>
                            <a:srgbClr val="000000"/>
                          </a:solidFill>
                          <a:latin typeface="Bernoru"/>
                        </a:rPr>
                        <a:t>  used to capture image of tree fruits, image processing is performed to modify</a:t>
                      </a:r>
                    </a:p>
                    <a:p>
                      <a:pPr algn="ctr">
                        <a:lnSpc>
                          <a:spcPts val="2659"/>
                        </a:lnSpc>
                      </a:pPr>
                      <a:r>
                        <a:rPr lang="en-US" sz="1899">
                          <a:solidFill>
                            <a:srgbClr val="000000"/>
                          </a:solidFill>
                          <a:latin typeface="Bernoru"/>
                        </a:rPr>
                        <a:t>  the image, and image segmentation is used to separate input images into areas</a:t>
                      </a:r>
                    </a:p>
                    <a:p>
                      <a:pPr algn="ctr">
                        <a:lnSpc>
                          <a:spcPts val="2659"/>
                        </a:lnSpc>
                      </a:pPr>
                      <a:r>
                        <a:rPr lang="en-US" sz="1899">
                          <a:solidFill>
                            <a:srgbClr val="000000"/>
                          </a:solidFill>
                          <a:latin typeface="Bernoru"/>
                        </a:rPr>
                        <a:t>  that have strong relation with objects or areas of interest.</a:t>
                      </a:r>
                    </a:p>
                    <a:p>
                      <a:pPr algn="ctr">
                        <a:lnSpc>
                          <a:spcPts val="2659"/>
                        </a:lnSpc>
                      </a:pPr>
                      <a:r>
                        <a:rPr lang="en-US" sz="1899">
                          <a:solidFill>
                            <a:srgbClr val="000000"/>
                          </a:solidFill>
                          <a:latin typeface="Bernoru"/>
                        </a:rPr>
                        <a:t>  The</a:t>
                      </a:r>
                    </a:p>
                    <a:p>
                      <a:pPr algn="ctr">
                        <a:lnSpc>
                          <a:spcPts val="2659"/>
                        </a:lnSpc>
                      </a:pPr>
                      <a:r>
                        <a:rPr lang="en-US" sz="1899">
                          <a:solidFill>
                            <a:srgbClr val="000000"/>
                          </a:solidFill>
                          <a:latin typeface="Bernoru"/>
                        </a:rPr>
                        <a:t>  implementation of crop yield detection involves finding the co-ordinates of</a:t>
                      </a:r>
                    </a:p>
                    <a:p>
                      <a:pPr algn="ctr">
                        <a:lnSpc>
                          <a:spcPts val="2659"/>
                        </a:lnSpc>
                      </a:pPr>
                      <a:r>
                        <a:rPr lang="en-US" sz="1899">
                          <a:solidFill>
                            <a:srgbClr val="000000"/>
                          </a:solidFill>
                          <a:latin typeface="Bernoru"/>
                        </a:rPr>
                        <a:t>  edge pixels, calculating the mean of pixels, and calculating the centre of</a:t>
                      </a:r>
                    </a:p>
                    <a:p>
                      <a:pPr algn="ctr">
                        <a:lnSpc>
                          <a:spcPts val="2659"/>
                        </a:lnSpc>
                      </a:pPr>
                      <a:r>
                        <a:rPr lang="en-US" sz="1899">
                          <a:solidFill>
                            <a:srgbClr val="000000"/>
                          </a:solidFill>
                          <a:latin typeface="Bernoru"/>
                        </a:rPr>
                        <a:t>  clusters. The acquired image is pre-processed for size adjustment and</a:t>
                      </a:r>
                    </a:p>
                    <a:p>
                      <a:pPr algn="ctr">
                        <a:lnSpc>
                          <a:spcPts val="2659"/>
                        </a:lnSpc>
                      </a:pPr>
                      <a:r>
                        <a:rPr lang="en-US" sz="1899">
                          <a:solidFill>
                            <a:srgbClr val="000000"/>
                          </a:solidFill>
                          <a:latin typeface="Bernoru"/>
                        </a:rPr>
                        <a:t>  converted in HSV format. The program then uploads all the counted fruits data</a:t>
                      </a:r>
                    </a:p>
                    <a:p>
                      <a:pPr algn="ctr">
                        <a:lnSpc>
                          <a:spcPts val="2659"/>
                        </a:lnSpc>
                      </a:pPr>
                      <a:r>
                        <a:rPr lang="en-US" sz="1899">
                          <a:solidFill>
                            <a:srgbClr val="000000"/>
                          </a:solidFill>
                          <a:latin typeface="Bernoru"/>
                        </a:rPr>
                        <a:t>  to firebase cloud for future reference.</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4077095">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3</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Recognition of</a:t>
                      </a:r>
                    </a:p>
                    <a:p>
                      <a:pPr algn="ctr">
                        <a:lnSpc>
                          <a:spcPts val="2659"/>
                        </a:lnSpc>
                      </a:pPr>
                      <a:r>
                        <a:rPr lang="en-US" sz="1899">
                          <a:solidFill>
                            <a:srgbClr val="000000"/>
                          </a:solidFill>
                          <a:latin typeface="Bernoru"/>
                        </a:rPr>
                        <a:t>  Bloom/Yield in Crop Images Using Deep</a:t>
                      </a:r>
                    </a:p>
                    <a:p>
                      <a:pPr algn="ctr">
                        <a:lnSpc>
                          <a:spcPts val="2659"/>
                        </a:lnSpc>
                      </a:pPr>
                      <a:r>
                        <a:rPr lang="en-US" sz="1899">
                          <a:solidFill>
                            <a:srgbClr val="000000"/>
                          </a:solidFill>
                          <a:latin typeface="Bernoru"/>
                        </a:rPr>
                        <a:t>  Learning Models for Smart Agriculture: A Review- Bini Darwin</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p>
                      <a:pPr algn="ctr">
                        <a:lnSpc>
                          <a:spcPts val="2659"/>
                        </a:lnSpc>
                      </a:pPr>
                      <a:r>
                        <a:rPr lang="en-US" sz="1899">
                          <a:solidFill>
                            <a:srgbClr val="000000"/>
                          </a:solidFill>
                          <a:latin typeface="Bernoru"/>
                        </a:rPr>
                        <a:t>  The</a:t>
                      </a:r>
                    </a:p>
                    <a:p>
                      <a:pPr algn="ctr">
                        <a:lnSpc>
                          <a:spcPts val="2659"/>
                        </a:lnSpc>
                      </a:pPr>
                      <a:r>
                        <a:rPr lang="en-US" sz="1899">
                          <a:solidFill>
                            <a:srgbClr val="000000"/>
                          </a:solidFill>
                          <a:latin typeface="Bernoru"/>
                        </a:rPr>
                        <a:t>  proposed technique uses k-means segmentation on orange tree images to</a:t>
                      </a:r>
                    </a:p>
                    <a:p>
                      <a:pPr algn="ctr">
                        <a:lnSpc>
                          <a:spcPts val="2659"/>
                        </a:lnSpc>
                      </a:pPr>
                      <a:r>
                        <a:rPr lang="en-US" sz="1899">
                          <a:solidFill>
                            <a:srgbClr val="000000"/>
                          </a:solidFill>
                          <a:latin typeface="Bernoru"/>
                        </a:rPr>
                        <a:t>  minimize shadow effects and extract oranges using blob detection and size</a:t>
                      </a:r>
                    </a:p>
                    <a:p>
                      <a:pPr algn="ctr">
                        <a:lnSpc>
                          <a:spcPts val="2659"/>
                        </a:lnSpc>
                      </a:pPr>
                      <a:r>
                        <a:rPr lang="en-US" sz="1899">
                          <a:solidFill>
                            <a:srgbClr val="000000"/>
                          </a:solidFill>
                          <a:latin typeface="Bernoru"/>
                        </a:rPr>
                        <a:t>  calculation. The object separation step is used to separate overlapping</a:t>
                      </a:r>
                    </a:p>
                    <a:p>
                      <a:pPr algn="ctr">
                        <a:lnSpc>
                          <a:spcPts val="2659"/>
                        </a:lnSpc>
                      </a:pPr>
                      <a:r>
                        <a:rPr lang="en-US" sz="1899">
                          <a:solidFill>
                            <a:srgbClr val="000000"/>
                          </a:solidFill>
                          <a:latin typeface="Bernoru"/>
                        </a:rPr>
                        <a:t>  fruit, reduce undesired edges, and segment the object in the image using a</a:t>
                      </a:r>
                    </a:p>
                    <a:p>
                      <a:pPr algn="ctr">
                        <a:lnSpc>
                          <a:spcPts val="2659"/>
                        </a:lnSpc>
                      </a:pPr>
                      <a:r>
                        <a:rPr lang="en-US" sz="1899">
                          <a:solidFill>
                            <a:srgbClr val="000000"/>
                          </a:solidFill>
                          <a:latin typeface="Bernoru"/>
                        </a:rPr>
                        <a:t>  particular RGB value. Results show that manually counting and marking all the</a:t>
                      </a:r>
                    </a:p>
                    <a:p>
                      <a:pPr algn="ctr">
                        <a:lnSpc>
                          <a:spcPts val="2659"/>
                        </a:lnSpc>
                      </a:pPr>
                      <a:r>
                        <a:rPr lang="en-US" sz="1899">
                          <a:solidFill>
                            <a:srgbClr val="000000"/>
                          </a:solidFill>
                          <a:latin typeface="Bernoru"/>
                        </a:rPr>
                        <a:t>  orange fruit in all the input images produces a ground truth.</a:t>
                      </a:r>
                    </a:p>
                    <a:p>
                      <a:pPr algn="ctr">
                        <a:lnSpc>
                          <a:spcPts val="2659"/>
                        </a:lnSpc>
                      </a:pPr>
                      <a:r>
                        <a:rPr lang="en-US" sz="1899">
                          <a:solidFill>
                            <a:srgbClr val="000000"/>
                          </a:solidFill>
                          <a:latin typeface="Bernoru"/>
                        </a:rPr>
                        <a:t>  </a:t>
                      </a:r>
                    </a:p>
                    <a:p>
                      <a:pPr algn="ctr">
                        <a:lnSpc>
                          <a:spcPts val="2659"/>
                        </a:lnSpc>
                      </a:pPr>
                      <a:r>
                        <a:rPr lang="en-US" sz="1899">
                          <a:solidFill>
                            <a:srgbClr val="000000"/>
                          </a:solidFill>
                          <a:latin typeface="Bernoru"/>
                        </a:rPr>
                        <a:t>  </a:t>
                      </a:r>
                    </a:p>
                    <a:p>
                      <a:pPr algn="ctr">
                        <a:lnSpc>
                          <a:spcPts val="2659"/>
                        </a:lnSpc>
                      </a:pPr>
                      <a:r>
                        <a:rPr lang="en-US" sz="1899">
                          <a:solidFill>
                            <a:srgbClr val="000000"/>
                          </a:solidFill>
                          <a:latin typeface="Bernoru"/>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graphicFrame>
        <p:nvGraphicFramePr>
          <p:cNvPr name="Table 3" id="3"/>
          <p:cNvGraphicFramePr>
            <a:graphicFrameLocks noGrp="true"/>
          </p:cNvGraphicFramePr>
          <p:nvPr/>
        </p:nvGraphicFramePr>
        <p:xfrm>
          <a:off x="78216" y="1026260"/>
          <a:ext cx="18209784" cy="9435594"/>
        </p:xfrm>
        <a:graphic>
          <a:graphicData uri="http://schemas.openxmlformats.org/drawingml/2006/table">
            <a:tbl>
              <a:tblPr/>
              <a:tblGrid>
                <a:gridCol w="2212367"/>
                <a:gridCol w="3641950"/>
                <a:gridCol w="12355466"/>
              </a:tblGrid>
              <a:tr h="812084">
                <a:tc>
                  <a:txBody>
                    <a:bodyPr anchor="t" rtlCol="false"/>
                    <a:lstStyle/>
                    <a:p>
                      <a:pPr algn="ctr">
                        <a:lnSpc>
                          <a:spcPts val="2659"/>
                        </a:lnSpc>
                        <a:defRPr/>
                      </a:pPr>
                      <a:r>
                        <a:rPr lang="en-US" sz="1899">
                          <a:solidFill>
                            <a:srgbClr val="000000"/>
                          </a:solidFill>
                          <a:latin typeface="Garet Bold"/>
                        </a:rPr>
                        <a:t>Sr.No.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aret Bold"/>
                        </a:rPr>
                        <a:t>Title/Author of Paper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Garet Bold"/>
                        </a:rPr>
                        <a:t>Features provided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484023">
                <a:tc>
                  <a:txBody>
                    <a:bodyPr anchor="t" rtlCol="false"/>
                    <a:lstStyle/>
                    <a:p>
                      <a:pPr algn="ctr">
                        <a:lnSpc>
                          <a:spcPts val="2659"/>
                        </a:lnSpc>
                        <a:defRPr/>
                      </a:pPr>
                      <a:r>
                        <a:rPr lang="en-US" sz="1899">
                          <a:solidFill>
                            <a:srgbClr val="000000"/>
                          </a:solidFill>
                          <a:latin typeface="Bernoru"/>
                        </a:rPr>
                        <a:t>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Garet"/>
                        </a:rPr>
                        <a:t>A Survey of Computer Vision Methods for Counting Fruits and Yield Prediction- Anisha Syal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Garet Book"/>
                        </a:rPr>
                        <a:t>This paper reviews various methods of yield estimation and prediction; According to the research, researchers have developed an automatic system for rapid and better yield estimation for various agricultural crops, using computer vision, digital image processing, and pre-processing algorithms. However, the average yield measurement error is 31.4%. This paper reflects on the drawbacks in current yield calculation systems, these include lack of accurate data, cost, etc.</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3152798">
                <a:tc>
                  <a:txBody>
                    <a:bodyPr anchor="t" rtlCol="false"/>
                    <a:lstStyle/>
                    <a:p>
                      <a:pPr algn="ctr">
                        <a:lnSpc>
                          <a:spcPts val="2659"/>
                        </a:lnSpc>
                        <a:defRPr/>
                      </a:pPr>
                      <a:r>
                        <a:rPr lang="en-US" sz="1899">
                          <a:solidFill>
                            <a:srgbClr val="000000"/>
                          </a:solidFill>
                          <a:latin typeface="Bernoru"/>
                        </a:rPr>
                        <a:t>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Garet"/>
                        </a:rPr>
                        <a:t>Research on Rice Yield Prediction Model Based on Deep Learning-Xiao Han</a:t>
                      </a:r>
                      <a:endParaRPr lang="en-US" sz="1100"/>
                    </a:p>
                    <a:p>
                      <a:pPr algn="ctr">
                        <a:lnSpc>
                          <a:spcPts val="2659"/>
                        </a:lnSpc>
                      </a:pP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Garet Book"/>
                        </a:rPr>
                        <a:t>The research on rice is an important part of agricultural production and practice in China, where the average planting area, yield per unit area, and total yield of rice rank second in the national grain crop. There is an urgent need to study a new method of accurate rice yield estimation in order to alleviate the problem of food shortage. Convolutional neural networks are used in deep learning to reduce the number of parameters and improve generalization ability through local perception and weight-sharing. They use deconvolution to restore the size of feature maps and can realize pixel-level segmentation of the image, solving the problem of segmentation.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986689">
                <a:tc>
                  <a:txBody>
                    <a:bodyPr anchor="t" rtlCol="false"/>
                    <a:lstStyle/>
                    <a:p>
                      <a:pPr algn="ctr">
                        <a:lnSpc>
                          <a:spcPts val="2659"/>
                        </a:lnSpc>
                        <a:defRPr/>
                      </a:pPr>
                      <a:r>
                        <a:rPr lang="en-US" sz="1899">
                          <a:solidFill>
                            <a:srgbClr val="000000"/>
                          </a:solidFill>
                          <a:latin typeface="Bernoru"/>
                        </a:rPr>
                        <a:t>6</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Garet"/>
                        </a:rPr>
                        <a:t>Early Yield Prediction Using Image Analysis of Apple/Fruit and Tree Canopy Features with Neural Networks-Hong Cheng</a:t>
                      </a:r>
                      <a:endParaRPr lang="en-US" sz="1100"/>
                    </a:p>
                    <a:p>
                      <a:pPr algn="ctr">
                        <a:lnSpc>
                          <a:spcPts val="2659"/>
                        </a:lnSpc>
                      </a:pP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Garet Book"/>
                        </a:rPr>
                        <a:t> The majority of studies have used image processing algorithms to estimate total fruit number and fruit diameters to achieve yield prediction. The small differences between the early and late yield prediction model mentioned in this paper could be attributed to the fact that the proposed method with the neural network, based on the features from canopy images, can reduce the adverse influence from foliage. Hence, the method could be used for yield prediction in early and late growing periods after June drop, even when the apple fruit are small and green.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3712371" y="-192940"/>
            <a:ext cx="10863257" cy="121920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474D30"/>
                </a:solidFill>
                <a:latin typeface="Open Sans Bold Bold"/>
              </a:rPr>
              <a:t>Literature Survey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C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13838" b="33948"/>
          <a:stretch>
            <a:fillRect/>
          </a:stretch>
        </p:blipFill>
        <p:spPr>
          <a:xfrm flipH="false" flipV="true" rot="200892">
            <a:off x="2563544" y="6930286"/>
            <a:ext cx="8090466" cy="2597180"/>
          </a:xfrm>
          <a:prstGeom prst="rect">
            <a:avLst/>
          </a:prstGeom>
        </p:spPr>
      </p:pic>
      <p:sp>
        <p:nvSpPr>
          <p:cNvPr name="TextBox 3" id="3"/>
          <p:cNvSpPr txBox="true"/>
          <p:nvPr/>
        </p:nvSpPr>
        <p:spPr>
          <a:xfrm rot="0">
            <a:off x="8472784" y="3481288"/>
            <a:ext cx="7695552" cy="4353127"/>
          </a:xfrm>
          <a:prstGeom prst="rect">
            <a:avLst/>
          </a:prstGeom>
        </p:spPr>
        <p:txBody>
          <a:bodyPr anchor="t" rtlCol="false" tIns="0" lIns="0" bIns="0" rIns="0">
            <a:spAutoFit/>
          </a:bodyPr>
          <a:lstStyle/>
          <a:p>
            <a:pPr algn="just">
              <a:lnSpc>
                <a:spcPts val="3932"/>
              </a:lnSpc>
            </a:pPr>
            <a:r>
              <a:rPr lang="en-US" sz="2080">
                <a:solidFill>
                  <a:srgbClr val="474D30"/>
                </a:solidFill>
                <a:latin typeface="Garet Book"/>
              </a:rPr>
              <a:t>Traditional methods of predicting crop yields are often inaccurate and time-consuming. Yield calculation robots aim to provide a more precise and efficient method of predicting crop yields.</a:t>
            </a:r>
          </a:p>
          <a:p>
            <a:pPr algn="just">
              <a:lnSpc>
                <a:spcPts val="3932"/>
              </a:lnSpc>
            </a:pPr>
          </a:p>
          <a:p>
            <a:pPr algn="just">
              <a:lnSpc>
                <a:spcPts val="3932"/>
              </a:lnSpc>
            </a:pPr>
            <a:r>
              <a:rPr lang="en-US" sz="2080">
                <a:solidFill>
                  <a:srgbClr val="474D30"/>
                </a:solidFill>
                <a:latin typeface="Garet Book"/>
              </a:rPr>
              <a:t>The data collected can be used to generate accurate predictions of crop yields and identify potential issues early on, allowing farmers to take necessary actions to optimize their crop management strategies.</a:t>
            </a:r>
          </a:p>
        </p:txBody>
      </p:sp>
      <p:sp>
        <p:nvSpPr>
          <p:cNvPr name="TextBox 4" id="4"/>
          <p:cNvSpPr txBox="true"/>
          <p:nvPr/>
        </p:nvSpPr>
        <p:spPr>
          <a:xfrm rot="0">
            <a:off x="8472784" y="2122532"/>
            <a:ext cx="5885155" cy="1247545"/>
          </a:xfrm>
          <a:prstGeom prst="rect">
            <a:avLst/>
          </a:prstGeom>
        </p:spPr>
        <p:txBody>
          <a:bodyPr anchor="t" rtlCol="false" tIns="0" lIns="0" bIns="0" rIns="0">
            <a:spAutoFit/>
          </a:bodyPr>
          <a:lstStyle/>
          <a:p>
            <a:pPr>
              <a:lnSpc>
                <a:spcPts val="10278"/>
              </a:lnSpc>
            </a:pPr>
            <a:r>
              <a:rPr lang="en-US" sz="7341">
                <a:solidFill>
                  <a:srgbClr val="474D30"/>
                </a:solidFill>
                <a:latin typeface="Open Sans Bold Bold"/>
              </a:rPr>
              <a:t>Statement</a:t>
            </a:r>
          </a:p>
        </p:txBody>
      </p:sp>
      <p:sp>
        <p:nvSpPr>
          <p:cNvPr name="TextBox 5" id="5"/>
          <p:cNvSpPr txBox="true"/>
          <p:nvPr/>
        </p:nvSpPr>
        <p:spPr>
          <a:xfrm rot="0">
            <a:off x="8472784" y="1356704"/>
            <a:ext cx="3954837" cy="902628"/>
          </a:xfrm>
          <a:prstGeom prst="rect">
            <a:avLst/>
          </a:prstGeom>
        </p:spPr>
        <p:txBody>
          <a:bodyPr anchor="t" rtlCol="false" tIns="0" lIns="0" bIns="0" rIns="0">
            <a:spAutoFit/>
          </a:bodyPr>
          <a:lstStyle/>
          <a:p>
            <a:pPr>
              <a:lnSpc>
                <a:spcPts val="7473"/>
              </a:lnSpc>
            </a:pPr>
            <a:r>
              <a:rPr lang="en-US" sz="5338">
                <a:solidFill>
                  <a:srgbClr val="AF6916"/>
                </a:solidFill>
                <a:latin typeface="Garet Book"/>
              </a:rPr>
              <a:t>Problem</a:t>
            </a:r>
          </a:p>
        </p:txBody>
      </p:sp>
      <p:grpSp>
        <p:nvGrpSpPr>
          <p:cNvPr name="Group 6" id="6"/>
          <p:cNvGrpSpPr>
            <a:grpSpLocks noChangeAspect="true"/>
          </p:cNvGrpSpPr>
          <p:nvPr/>
        </p:nvGrpSpPr>
        <p:grpSpPr>
          <a:xfrm rot="0">
            <a:off x="905167" y="1824713"/>
            <a:ext cx="6404163" cy="6404163"/>
            <a:chOff x="0" y="0"/>
            <a:chExt cx="6350000" cy="6350000"/>
          </a:xfrm>
        </p:grpSpPr>
        <p:sp>
          <p:nvSpPr>
            <p:cNvPr name="Freeform 7" id="7"/>
            <p:cNvSpPr/>
            <p:nvPr/>
          </p:nvSpPr>
          <p:spPr>
            <a:xfrm flipH="false" flipV="false">
              <a:off x="0" y="0"/>
              <a:ext cx="6350000" cy="6350000"/>
            </a:xfrm>
            <a:custGeom>
              <a:avLst/>
              <a:gdLst/>
              <a:ahLst/>
              <a:cxnLst/>
              <a:rect r="r" b="b" t="t" l="l"/>
              <a:pathLst>
                <a:path h="6350000" w="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4"/>
              <a:stretch>
                <a:fillRect l="-24906" r="-24906" t="0" b="0"/>
              </a:stretch>
            </a:blipFill>
          </p:spPr>
        </p:sp>
        <p:sp>
          <p:nvSpPr>
            <p:cNvPr name="Freeform 8" id="8"/>
            <p:cNvSpPr/>
            <p:nvPr/>
          </p:nvSpPr>
          <p:spPr>
            <a:xfrm flipH="false" flipV="false">
              <a:off x="0" y="0"/>
              <a:ext cx="6350000" cy="6350000"/>
            </a:xfrm>
            <a:custGeom>
              <a:avLst/>
              <a:gdLst/>
              <a:ahLst/>
              <a:cxnLst/>
              <a:rect r="r" b="b" t="t" l="l"/>
              <a:pathLst>
                <a:path h="6350000" w="6350000">
                  <a:moveTo>
                    <a:pt x="3810000" y="19050"/>
                  </a:moveTo>
                  <a:cubicBezTo>
                    <a:pt x="4150360" y="19050"/>
                    <a:pt x="4480560" y="85090"/>
                    <a:pt x="4791710" y="217170"/>
                  </a:cubicBezTo>
                  <a:cubicBezTo>
                    <a:pt x="5091430" y="344170"/>
                    <a:pt x="5361940" y="525780"/>
                    <a:pt x="5593080" y="756920"/>
                  </a:cubicBezTo>
                  <a:cubicBezTo>
                    <a:pt x="5824220" y="988060"/>
                    <a:pt x="6005830" y="1258570"/>
                    <a:pt x="6132830" y="1558290"/>
                  </a:cubicBezTo>
                  <a:cubicBezTo>
                    <a:pt x="6263640" y="1869440"/>
                    <a:pt x="6330950" y="2199640"/>
                    <a:pt x="6330950" y="2540000"/>
                  </a:cubicBezTo>
                  <a:lnTo>
                    <a:pt x="6330950" y="3810000"/>
                  </a:lnTo>
                  <a:cubicBezTo>
                    <a:pt x="6330950" y="4150360"/>
                    <a:pt x="6264910" y="4480560"/>
                    <a:pt x="6132830" y="4791710"/>
                  </a:cubicBezTo>
                  <a:cubicBezTo>
                    <a:pt x="6005830" y="5091430"/>
                    <a:pt x="5824220" y="5361940"/>
                    <a:pt x="5593080" y="5593080"/>
                  </a:cubicBezTo>
                  <a:cubicBezTo>
                    <a:pt x="5361940" y="5824220"/>
                    <a:pt x="5091430" y="6005830"/>
                    <a:pt x="4791710" y="6132830"/>
                  </a:cubicBezTo>
                  <a:cubicBezTo>
                    <a:pt x="4480560" y="6263640"/>
                    <a:pt x="4150360" y="6330950"/>
                    <a:pt x="3810000" y="6330950"/>
                  </a:cubicBezTo>
                  <a:lnTo>
                    <a:pt x="2540000" y="6330950"/>
                  </a:lnTo>
                  <a:cubicBezTo>
                    <a:pt x="2199640" y="6330950"/>
                    <a:pt x="1869440" y="6264910"/>
                    <a:pt x="1558290" y="6132830"/>
                  </a:cubicBezTo>
                  <a:cubicBezTo>
                    <a:pt x="1258570" y="6005830"/>
                    <a:pt x="988060" y="5824220"/>
                    <a:pt x="756920" y="5593080"/>
                  </a:cubicBezTo>
                  <a:cubicBezTo>
                    <a:pt x="525780" y="5361940"/>
                    <a:pt x="344170" y="5091430"/>
                    <a:pt x="217170" y="4791710"/>
                  </a:cubicBezTo>
                  <a:cubicBezTo>
                    <a:pt x="85090" y="4480560"/>
                    <a:pt x="19050" y="4150360"/>
                    <a:pt x="19050" y="3810000"/>
                  </a:cubicBezTo>
                  <a:lnTo>
                    <a:pt x="19050" y="2540000"/>
                  </a:lnTo>
                  <a:cubicBezTo>
                    <a:pt x="19050" y="2199640"/>
                    <a:pt x="85090" y="1869440"/>
                    <a:pt x="217170" y="1558290"/>
                  </a:cubicBezTo>
                  <a:cubicBezTo>
                    <a:pt x="344170" y="1258570"/>
                    <a:pt x="525780" y="988060"/>
                    <a:pt x="756920" y="756920"/>
                  </a:cubicBezTo>
                  <a:cubicBezTo>
                    <a:pt x="988060" y="525780"/>
                    <a:pt x="1258570" y="344170"/>
                    <a:pt x="1558290" y="217170"/>
                  </a:cubicBezTo>
                  <a:cubicBezTo>
                    <a:pt x="1869440" y="85090"/>
                    <a:pt x="2199640" y="19050"/>
                    <a:pt x="2540000" y="19050"/>
                  </a:cubicBezTo>
                  <a:lnTo>
                    <a:pt x="3810000" y="19050"/>
                  </a:lnTo>
                  <a:moveTo>
                    <a:pt x="3810000" y="0"/>
                  </a:moveTo>
                  <a:lnTo>
                    <a:pt x="2540000" y="0"/>
                  </a:lnTo>
                  <a:cubicBezTo>
                    <a:pt x="1136650" y="0"/>
                    <a:pt x="0" y="1136650"/>
                    <a:pt x="0" y="2540000"/>
                  </a:cubicBezTo>
                  <a:lnTo>
                    <a:pt x="0" y="3810000"/>
                  </a:lnTo>
                  <a:cubicBezTo>
                    <a:pt x="0" y="5213350"/>
                    <a:pt x="1136650" y="6350000"/>
                    <a:pt x="2540000" y="6350000"/>
                  </a:cubicBezTo>
                  <a:lnTo>
                    <a:pt x="3810000" y="6350000"/>
                  </a:lnTo>
                  <a:cubicBezTo>
                    <a:pt x="5213350" y="6350000"/>
                    <a:pt x="6350000" y="5213350"/>
                    <a:pt x="6350000" y="3810000"/>
                  </a:cubicBezTo>
                  <a:lnTo>
                    <a:pt x="6350000" y="2540000"/>
                  </a:lnTo>
                  <a:cubicBezTo>
                    <a:pt x="6350000" y="1136650"/>
                    <a:pt x="5213350" y="0"/>
                    <a:pt x="3810000" y="0"/>
                  </a:cubicBezTo>
                  <a:lnTo>
                    <a:pt x="3810000" y="0"/>
                  </a:lnTo>
                  <a:close/>
                </a:path>
              </a:pathLst>
            </a:custGeom>
            <a:solidFill>
              <a:srgbClr val="6A8420"/>
            </a:solidFill>
          </p:spPr>
        </p:sp>
      </p:grpSp>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8915" t="29613" r="31666" b="57820"/>
          <a:stretch>
            <a:fillRect/>
          </a:stretch>
        </p:blipFill>
        <p:spPr>
          <a:xfrm flipH="false" flipV="false" rot="0">
            <a:off x="15988200" y="488794"/>
            <a:ext cx="953021" cy="963160"/>
          </a:xfrm>
          <a:prstGeom prst="rect">
            <a:avLst/>
          </a:prstGeom>
        </p:spPr>
      </p:pic>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4614" t="6817" r="906" b="86420"/>
          <a:stretch>
            <a:fillRect/>
          </a:stretch>
        </p:blipFill>
        <p:spPr>
          <a:xfrm flipH="true" flipV="false" rot="0">
            <a:off x="905167" y="3242115"/>
            <a:ext cx="879394" cy="590275"/>
          </a:xfrm>
          <a:prstGeom prst="rect">
            <a:avLst/>
          </a:prstGeom>
        </p:spPr>
      </p:pic>
      <p:pic>
        <p:nvPicPr>
          <p:cNvPr name="Picture 11" id="11"/>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84614" t="6817" r="906" b="86420"/>
          <a:stretch>
            <a:fillRect/>
          </a:stretch>
        </p:blipFill>
        <p:spPr>
          <a:xfrm flipH="false" flipV="false" rot="0">
            <a:off x="12906254" y="0"/>
            <a:ext cx="879394" cy="590275"/>
          </a:xfrm>
          <a:prstGeom prst="rect">
            <a:avLst/>
          </a:prstGeom>
        </p:spPr>
      </p:pic>
      <p:pic>
        <p:nvPicPr>
          <p:cNvPr name="Picture 12" id="12"/>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84614" t="6817" r="906" b="86420"/>
          <a:stretch>
            <a:fillRect/>
          </a:stretch>
        </p:blipFill>
        <p:spPr>
          <a:xfrm flipH="true" flipV="false" rot="0">
            <a:off x="16304833" y="8810212"/>
            <a:ext cx="879394" cy="590275"/>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C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4614" t="6817" r="906" b="86420"/>
          <a:stretch>
            <a:fillRect/>
          </a:stretch>
        </p:blipFill>
        <p:spPr>
          <a:xfrm flipH="false" flipV="false" rot="0">
            <a:off x="15122763" y="854338"/>
            <a:ext cx="879394" cy="59027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564399" y="4614576"/>
            <a:ext cx="1336946" cy="1336946"/>
          </a:xfrm>
          <a:prstGeom prst="rect">
            <a:avLst/>
          </a:prstGeom>
        </p:spPr>
      </p:pic>
      <p:grpSp>
        <p:nvGrpSpPr>
          <p:cNvPr name="Group 4" id="4"/>
          <p:cNvGrpSpPr/>
          <p:nvPr/>
        </p:nvGrpSpPr>
        <p:grpSpPr>
          <a:xfrm rot="0">
            <a:off x="2468142" y="5970345"/>
            <a:ext cx="5529459" cy="740919"/>
            <a:chOff x="0" y="0"/>
            <a:chExt cx="1456319" cy="195139"/>
          </a:xfrm>
        </p:grpSpPr>
        <p:sp>
          <p:nvSpPr>
            <p:cNvPr name="Freeform 5" id="5"/>
            <p:cNvSpPr/>
            <p:nvPr/>
          </p:nvSpPr>
          <p:spPr>
            <a:xfrm flipH="false" flipV="false">
              <a:off x="0" y="0"/>
              <a:ext cx="1456319" cy="195139"/>
            </a:xfrm>
            <a:custGeom>
              <a:avLst/>
              <a:gdLst/>
              <a:ahLst/>
              <a:cxnLst/>
              <a:rect r="r" b="b" t="t" l="l"/>
              <a:pathLst>
                <a:path h="195139" w="1456319">
                  <a:moveTo>
                    <a:pt x="93808" y="0"/>
                  </a:moveTo>
                  <a:lnTo>
                    <a:pt x="1362510" y="0"/>
                  </a:lnTo>
                  <a:cubicBezTo>
                    <a:pt x="1387390" y="0"/>
                    <a:pt x="1411250" y="9883"/>
                    <a:pt x="1428843" y="27476"/>
                  </a:cubicBezTo>
                  <a:cubicBezTo>
                    <a:pt x="1446435" y="45068"/>
                    <a:pt x="1456319" y="68929"/>
                    <a:pt x="1456319" y="93808"/>
                  </a:cubicBezTo>
                  <a:lnTo>
                    <a:pt x="1456319" y="101331"/>
                  </a:lnTo>
                  <a:cubicBezTo>
                    <a:pt x="1456319" y="126211"/>
                    <a:pt x="1446435" y="150071"/>
                    <a:pt x="1428843" y="167663"/>
                  </a:cubicBezTo>
                  <a:cubicBezTo>
                    <a:pt x="1411250" y="185256"/>
                    <a:pt x="1387390" y="195139"/>
                    <a:pt x="1362510" y="195139"/>
                  </a:cubicBezTo>
                  <a:lnTo>
                    <a:pt x="93808" y="195139"/>
                  </a:lnTo>
                  <a:cubicBezTo>
                    <a:pt x="68929" y="195139"/>
                    <a:pt x="45068" y="185256"/>
                    <a:pt x="27476" y="167663"/>
                  </a:cubicBezTo>
                  <a:cubicBezTo>
                    <a:pt x="9883" y="150071"/>
                    <a:pt x="0" y="126211"/>
                    <a:pt x="0" y="101331"/>
                  </a:cubicBezTo>
                  <a:lnTo>
                    <a:pt x="0" y="93808"/>
                  </a:lnTo>
                  <a:cubicBezTo>
                    <a:pt x="0" y="68929"/>
                    <a:pt x="9883" y="45068"/>
                    <a:pt x="27476" y="27476"/>
                  </a:cubicBezTo>
                  <a:cubicBezTo>
                    <a:pt x="45068" y="9883"/>
                    <a:pt x="68929" y="0"/>
                    <a:pt x="93808" y="0"/>
                  </a:cubicBezTo>
                  <a:close/>
                </a:path>
              </a:pathLst>
            </a:custGeom>
            <a:solidFill>
              <a:srgbClr val="FBFDF6"/>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767196" y="4614576"/>
            <a:ext cx="1336946" cy="1336946"/>
          </a:xfrm>
          <a:prstGeom prst="rect">
            <a:avLst/>
          </a:prstGeom>
        </p:spPr>
      </p:pic>
      <p:grpSp>
        <p:nvGrpSpPr>
          <p:cNvPr name="Group 8" id="8"/>
          <p:cNvGrpSpPr/>
          <p:nvPr/>
        </p:nvGrpSpPr>
        <p:grpSpPr>
          <a:xfrm rot="0">
            <a:off x="10642007" y="5973505"/>
            <a:ext cx="5529459" cy="740919"/>
            <a:chOff x="0" y="0"/>
            <a:chExt cx="1456319" cy="195139"/>
          </a:xfrm>
        </p:grpSpPr>
        <p:sp>
          <p:nvSpPr>
            <p:cNvPr name="Freeform 9" id="9"/>
            <p:cNvSpPr/>
            <p:nvPr/>
          </p:nvSpPr>
          <p:spPr>
            <a:xfrm flipH="false" flipV="false">
              <a:off x="0" y="0"/>
              <a:ext cx="1456319" cy="195139"/>
            </a:xfrm>
            <a:custGeom>
              <a:avLst/>
              <a:gdLst/>
              <a:ahLst/>
              <a:cxnLst/>
              <a:rect r="r" b="b" t="t" l="l"/>
              <a:pathLst>
                <a:path h="195139" w="1456319">
                  <a:moveTo>
                    <a:pt x="93808" y="0"/>
                  </a:moveTo>
                  <a:lnTo>
                    <a:pt x="1362510" y="0"/>
                  </a:lnTo>
                  <a:cubicBezTo>
                    <a:pt x="1387390" y="0"/>
                    <a:pt x="1411250" y="9883"/>
                    <a:pt x="1428843" y="27476"/>
                  </a:cubicBezTo>
                  <a:cubicBezTo>
                    <a:pt x="1446435" y="45068"/>
                    <a:pt x="1456319" y="68929"/>
                    <a:pt x="1456319" y="93808"/>
                  </a:cubicBezTo>
                  <a:lnTo>
                    <a:pt x="1456319" y="101331"/>
                  </a:lnTo>
                  <a:cubicBezTo>
                    <a:pt x="1456319" y="126211"/>
                    <a:pt x="1446435" y="150071"/>
                    <a:pt x="1428843" y="167663"/>
                  </a:cubicBezTo>
                  <a:cubicBezTo>
                    <a:pt x="1411250" y="185256"/>
                    <a:pt x="1387390" y="195139"/>
                    <a:pt x="1362510" y="195139"/>
                  </a:cubicBezTo>
                  <a:lnTo>
                    <a:pt x="93808" y="195139"/>
                  </a:lnTo>
                  <a:cubicBezTo>
                    <a:pt x="68929" y="195139"/>
                    <a:pt x="45068" y="185256"/>
                    <a:pt x="27476" y="167663"/>
                  </a:cubicBezTo>
                  <a:cubicBezTo>
                    <a:pt x="9883" y="150071"/>
                    <a:pt x="0" y="126211"/>
                    <a:pt x="0" y="101331"/>
                  </a:cubicBezTo>
                  <a:lnTo>
                    <a:pt x="0" y="93808"/>
                  </a:lnTo>
                  <a:cubicBezTo>
                    <a:pt x="0" y="68929"/>
                    <a:pt x="9883" y="45068"/>
                    <a:pt x="27476" y="27476"/>
                  </a:cubicBezTo>
                  <a:cubicBezTo>
                    <a:pt x="45068" y="9883"/>
                    <a:pt x="68929" y="0"/>
                    <a:pt x="93808" y="0"/>
                  </a:cubicBezTo>
                  <a:close/>
                </a:path>
              </a:pathLst>
            </a:custGeom>
            <a:solidFill>
              <a:srgbClr val="FBFDF6"/>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8915" t="29613" r="31666" b="57820"/>
          <a:stretch>
            <a:fillRect/>
          </a:stretch>
        </p:blipFill>
        <p:spPr>
          <a:xfrm flipH="false" flipV="false" rot="0">
            <a:off x="15719348" y="3370862"/>
            <a:ext cx="1753979" cy="1772638"/>
          </a:xfrm>
          <a:prstGeom prst="rect">
            <a:avLst/>
          </a:prstGeom>
        </p:spPr>
      </p:pic>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8915" t="29613" r="31666" b="57820"/>
          <a:stretch>
            <a:fillRect/>
          </a:stretch>
        </p:blipFill>
        <p:spPr>
          <a:xfrm flipH="false" flipV="false" rot="0">
            <a:off x="780200" y="8293908"/>
            <a:ext cx="1203437" cy="1216239"/>
          </a:xfrm>
          <a:prstGeom prst="rect">
            <a:avLst/>
          </a:prstGeom>
        </p:spPr>
      </p:pic>
      <p:pic>
        <p:nvPicPr>
          <p:cNvPr name="Picture 13" id="1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84614" t="6817" r="906" b="86420"/>
          <a:stretch>
            <a:fillRect/>
          </a:stretch>
        </p:blipFill>
        <p:spPr>
          <a:xfrm flipH="true" flipV="false" rot="0">
            <a:off x="1381918" y="1248985"/>
            <a:ext cx="879394" cy="590275"/>
          </a:xfrm>
          <a:prstGeom prst="rect">
            <a:avLst/>
          </a:prstGeom>
        </p:spPr>
      </p:pic>
      <p:pic>
        <p:nvPicPr>
          <p:cNvPr name="Picture 14" id="1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84614" t="6817" r="906" b="86420"/>
          <a:stretch>
            <a:fillRect/>
          </a:stretch>
        </p:blipFill>
        <p:spPr>
          <a:xfrm flipH="false" flipV="false" rot="0">
            <a:off x="8704303" y="9258300"/>
            <a:ext cx="879394" cy="590275"/>
          </a:xfrm>
          <a:prstGeom prst="rect">
            <a:avLst/>
          </a:prstGeom>
        </p:spPr>
      </p:pic>
      <p:grpSp>
        <p:nvGrpSpPr>
          <p:cNvPr name="Group 15" id="15"/>
          <p:cNvGrpSpPr/>
          <p:nvPr/>
        </p:nvGrpSpPr>
        <p:grpSpPr>
          <a:xfrm rot="0">
            <a:off x="14831868" y="-113721"/>
            <a:ext cx="3315688" cy="3315688"/>
            <a:chOff x="0" y="0"/>
            <a:chExt cx="812800" cy="812800"/>
          </a:xfrm>
        </p:grpSpPr>
        <p:sp>
          <p:nvSpPr>
            <p:cNvPr name="Freeform 16" id="1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A8420"/>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2013453" y="6993216"/>
            <a:ext cx="6438837" cy="1884931"/>
          </a:xfrm>
          <a:prstGeom prst="rect">
            <a:avLst/>
          </a:prstGeom>
        </p:spPr>
        <p:txBody>
          <a:bodyPr anchor="t" rtlCol="false" tIns="0" lIns="0" bIns="0" rIns="0">
            <a:spAutoFit/>
          </a:bodyPr>
          <a:lstStyle/>
          <a:p>
            <a:pPr algn="ctr">
              <a:lnSpc>
                <a:spcPts val="3076"/>
              </a:lnSpc>
            </a:pPr>
            <a:r>
              <a:rPr lang="en-US" sz="1627">
                <a:solidFill>
                  <a:srgbClr val="FFFFFF"/>
                </a:solidFill>
                <a:latin typeface="Garet Book"/>
              </a:rPr>
              <a:t>The objective of yield estimation robots is to accurately and efficiently estimate the yield of crops in agricultural fields. These robots use various technologies such as sensors, cameras, and artificial intelligence algorithms to collect data on plant growth, health, and other variables. </a:t>
            </a:r>
          </a:p>
        </p:txBody>
      </p:sp>
      <p:sp>
        <p:nvSpPr>
          <p:cNvPr name="TextBox 19" id="19"/>
          <p:cNvSpPr txBox="true"/>
          <p:nvPr/>
        </p:nvSpPr>
        <p:spPr>
          <a:xfrm rot="0">
            <a:off x="857877" y="3860427"/>
            <a:ext cx="14861472" cy="4115517"/>
          </a:xfrm>
          <a:prstGeom prst="rect">
            <a:avLst/>
          </a:prstGeom>
        </p:spPr>
        <p:txBody>
          <a:bodyPr anchor="t" rtlCol="false" tIns="0" lIns="0" bIns="0" rIns="0">
            <a:spAutoFit/>
          </a:bodyPr>
          <a:lstStyle/>
          <a:p>
            <a:pPr algn="ctr">
              <a:lnSpc>
                <a:spcPts val="4685"/>
              </a:lnSpc>
            </a:pPr>
            <a:r>
              <a:rPr lang="en-US" sz="3346">
                <a:solidFill>
                  <a:srgbClr val="000000"/>
                </a:solidFill>
                <a:latin typeface="Garet"/>
              </a:rPr>
              <a:t>The objective of the yield estimation robot is to provide accurate and real-time estimations of crop yields in order to assist farmers in making informed decisions and optimizing their agricultural practices. </a:t>
            </a:r>
          </a:p>
          <a:p>
            <a:pPr algn="ctr">
              <a:lnSpc>
                <a:spcPts val="4685"/>
              </a:lnSpc>
            </a:pPr>
            <a:r>
              <a:rPr lang="en-US" sz="3346">
                <a:solidFill>
                  <a:srgbClr val="000000"/>
                </a:solidFill>
                <a:latin typeface="Garet"/>
              </a:rPr>
              <a:t> The yield estimation robot aims to serve as a decision support system for farmers. By providing real-time and accurate yield estimations.</a:t>
            </a:r>
          </a:p>
        </p:txBody>
      </p:sp>
      <p:sp>
        <p:nvSpPr>
          <p:cNvPr name="TextBox 20" id="20"/>
          <p:cNvSpPr txBox="true"/>
          <p:nvPr/>
        </p:nvSpPr>
        <p:spPr>
          <a:xfrm rot="0">
            <a:off x="4564399" y="1955286"/>
            <a:ext cx="6845613" cy="937739"/>
          </a:xfrm>
          <a:prstGeom prst="rect">
            <a:avLst/>
          </a:prstGeom>
        </p:spPr>
        <p:txBody>
          <a:bodyPr anchor="t" rtlCol="false" tIns="0" lIns="0" bIns="0" rIns="0">
            <a:spAutoFit/>
          </a:bodyPr>
          <a:lstStyle/>
          <a:p>
            <a:pPr algn="ctr">
              <a:lnSpc>
                <a:spcPts val="6900"/>
              </a:lnSpc>
            </a:pPr>
            <a:r>
              <a:rPr lang="en-US" sz="7341">
                <a:solidFill>
                  <a:srgbClr val="474D30"/>
                </a:solidFill>
                <a:latin typeface="Open Sans Bold Bold"/>
              </a:rPr>
              <a:t>Objective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C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13838" b="33948"/>
          <a:stretch>
            <a:fillRect/>
          </a:stretch>
        </p:blipFill>
        <p:spPr>
          <a:xfrm flipH="false" flipV="true" rot="200892">
            <a:off x="10471360" y="-954891"/>
            <a:ext cx="8990782" cy="2886197"/>
          </a:xfrm>
          <a:prstGeom prst="rect">
            <a:avLst/>
          </a:prstGeom>
        </p:spPr>
      </p:pic>
      <p:grpSp>
        <p:nvGrpSpPr>
          <p:cNvPr name="Group 3" id="3"/>
          <p:cNvGrpSpPr/>
          <p:nvPr/>
        </p:nvGrpSpPr>
        <p:grpSpPr>
          <a:xfrm rot="0">
            <a:off x="670705" y="3950020"/>
            <a:ext cx="3772613" cy="3749598"/>
            <a:chOff x="0" y="0"/>
            <a:chExt cx="977718" cy="971753"/>
          </a:xfrm>
        </p:grpSpPr>
        <p:sp>
          <p:nvSpPr>
            <p:cNvPr name="Freeform 4" id="4"/>
            <p:cNvSpPr/>
            <p:nvPr/>
          </p:nvSpPr>
          <p:spPr>
            <a:xfrm flipH="false" flipV="false">
              <a:off x="0" y="0"/>
              <a:ext cx="977718" cy="971753"/>
            </a:xfrm>
            <a:custGeom>
              <a:avLst/>
              <a:gdLst/>
              <a:ahLst/>
              <a:cxnLst/>
              <a:rect r="r" b="b" t="t" l="l"/>
              <a:pathLst>
                <a:path h="971753" w="977718">
                  <a:moveTo>
                    <a:pt x="205214" y="0"/>
                  </a:moveTo>
                  <a:lnTo>
                    <a:pt x="772504" y="0"/>
                  </a:lnTo>
                  <a:cubicBezTo>
                    <a:pt x="826930" y="0"/>
                    <a:pt x="879127" y="21621"/>
                    <a:pt x="917612" y="60106"/>
                  </a:cubicBezTo>
                  <a:cubicBezTo>
                    <a:pt x="956097" y="98591"/>
                    <a:pt x="977718" y="150788"/>
                    <a:pt x="977718" y="205214"/>
                  </a:cubicBezTo>
                  <a:lnTo>
                    <a:pt x="977718" y="766539"/>
                  </a:lnTo>
                  <a:cubicBezTo>
                    <a:pt x="977718" y="820965"/>
                    <a:pt x="956097" y="873162"/>
                    <a:pt x="917612" y="911647"/>
                  </a:cubicBezTo>
                  <a:cubicBezTo>
                    <a:pt x="879127" y="950132"/>
                    <a:pt x="826930" y="971753"/>
                    <a:pt x="772504" y="971753"/>
                  </a:cubicBezTo>
                  <a:lnTo>
                    <a:pt x="205214" y="971753"/>
                  </a:lnTo>
                  <a:cubicBezTo>
                    <a:pt x="150788" y="971753"/>
                    <a:pt x="98591" y="950132"/>
                    <a:pt x="60106" y="911647"/>
                  </a:cubicBezTo>
                  <a:cubicBezTo>
                    <a:pt x="21621" y="873162"/>
                    <a:pt x="0" y="820965"/>
                    <a:pt x="0" y="766539"/>
                  </a:cubicBezTo>
                  <a:lnTo>
                    <a:pt x="0" y="205214"/>
                  </a:lnTo>
                  <a:cubicBezTo>
                    <a:pt x="0" y="150788"/>
                    <a:pt x="21621" y="98591"/>
                    <a:pt x="60106" y="60106"/>
                  </a:cubicBezTo>
                  <a:cubicBezTo>
                    <a:pt x="98591" y="21621"/>
                    <a:pt x="150788" y="0"/>
                    <a:pt x="205214" y="0"/>
                  </a:cubicBezTo>
                  <a:close/>
                </a:path>
              </a:pathLst>
            </a:custGeom>
            <a:solidFill>
              <a:srgbClr val="6A8420">
                <a:alpha val="34902"/>
              </a:srgbClr>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84614" t="6817" r="906" b="86420"/>
          <a:stretch>
            <a:fillRect/>
          </a:stretch>
        </p:blipFill>
        <p:spPr>
          <a:xfrm flipH="true" flipV="false" rot="0">
            <a:off x="4930255" y="1956854"/>
            <a:ext cx="879394" cy="59027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84614" t="6817" r="906" b="86420"/>
          <a:stretch>
            <a:fillRect/>
          </a:stretch>
        </p:blipFill>
        <p:spPr>
          <a:xfrm flipH="true" flipV="false" rot="0">
            <a:off x="14087357" y="8775598"/>
            <a:ext cx="879394" cy="590275"/>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58915" t="29613" r="31666" b="57820"/>
          <a:stretch>
            <a:fillRect/>
          </a:stretch>
        </p:blipFill>
        <p:spPr>
          <a:xfrm flipH="false" flipV="false" rot="0">
            <a:off x="1011726" y="8522389"/>
            <a:ext cx="872267" cy="881546"/>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58915" t="29613" r="31666" b="57820"/>
          <a:stretch>
            <a:fillRect/>
          </a:stretch>
        </p:blipFill>
        <p:spPr>
          <a:xfrm flipH="false" flipV="false" rot="0">
            <a:off x="16858662" y="1003899"/>
            <a:ext cx="801277" cy="809801"/>
          </a:xfrm>
          <a:prstGeom prst="rect">
            <a:avLst/>
          </a:prstGeom>
        </p:spPr>
      </p:pic>
      <p:grpSp>
        <p:nvGrpSpPr>
          <p:cNvPr name="Group 10" id="10"/>
          <p:cNvGrpSpPr/>
          <p:nvPr/>
        </p:nvGrpSpPr>
        <p:grpSpPr>
          <a:xfrm rot="0">
            <a:off x="5166439" y="3950020"/>
            <a:ext cx="3772613" cy="3749598"/>
            <a:chOff x="0" y="0"/>
            <a:chExt cx="977718" cy="971753"/>
          </a:xfrm>
        </p:grpSpPr>
        <p:sp>
          <p:nvSpPr>
            <p:cNvPr name="Freeform 11" id="11"/>
            <p:cNvSpPr/>
            <p:nvPr/>
          </p:nvSpPr>
          <p:spPr>
            <a:xfrm flipH="false" flipV="false">
              <a:off x="0" y="0"/>
              <a:ext cx="977718" cy="971753"/>
            </a:xfrm>
            <a:custGeom>
              <a:avLst/>
              <a:gdLst/>
              <a:ahLst/>
              <a:cxnLst/>
              <a:rect r="r" b="b" t="t" l="l"/>
              <a:pathLst>
                <a:path h="971753" w="977718">
                  <a:moveTo>
                    <a:pt x="205214" y="0"/>
                  </a:moveTo>
                  <a:lnTo>
                    <a:pt x="772504" y="0"/>
                  </a:lnTo>
                  <a:cubicBezTo>
                    <a:pt x="826930" y="0"/>
                    <a:pt x="879127" y="21621"/>
                    <a:pt x="917612" y="60106"/>
                  </a:cubicBezTo>
                  <a:cubicBezTo>
                    <a:pt x="956097" y="98591"/>
                    <a:pt x="977718" y="150788"/>
                    <a:pt x="977718" y="205214"/>
                  </a:cubicBezTo>
                  <a:lnTo>
                    <a:pt x="977718" y="766539"/>
                  </a:lnTo>
                  <a:cubicBezTo>
                    <a:pt x="977718" y="820965"/>
                    <a:pt x="956097" y="873162"/>
                    <a:pt x="917612" y="911647"/>
                  </a:cubicBezTo>
                  <a:cubicBezTo>
                    <a:pt x="879127" y="950132"/>
                    <a:pt x="826930" y="971753"/>
                    <a:pt x="772504" y="971753"/>
                  </a:cubicBezTo>
                  <a:lnTo>
                    <a:pt x="205214" y="971753"/>
                  </a:lnTo>
                  <a:cubicBezTo>
                    <a:pt x="150788" y="971753"/>
                    <a:pt x="98591" y="950132"/>
                    <a:pt x="60106" y="911647"/>
                  </a:cubicBezTo>
                  <a:cubicBezTo>
                    <a:pt x="21621" y="873162"/>
                    <a:pt x="0" y="820965"/>
                    <a:pt x="0" y="766539"/>
                  </a:cubicBezTo>
                  <a:lnTo>
                    <a:pt x="0" y="205214"/>
                  </a:lnTo>
                  <a:cubicBezTo>
                    <a:pt x="0" y="150788"/>
                    <a:pt x="21621" y="98591"/>
                    <a:pt x="60106" y="60106"/>
                  </a:cubicBezTo>
                  <a:cubicBezTo>
                    <a:pt x="98591" y="21621"/>
                    <a:pt x="150788" y="0"/>
                    <a:pt x="205214" y="0"/>
                  </a:cubicBezTo>
                  <a:close/>
                </a:path>
              </a:pathLst>
            </a:custGeom>
            <a:solidFill>
              <a:srgbClr val="6A8420">
                <a:alpha val="34902"/>
              </a:srgbClr>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9666574" y="3950020"/>
            <a:ext cx="3772613" cy="3749598"/>
            <a:chOff x="0" y="0"/>
            <a:chExt cx="977718" cy="971753"/>
          </a:xfrm>
        </p:grpSpPr>
        <p:sp>
          <p:nvSpPr>
            <p:cNvPr name="Freeform 14" id="14"/>
            <p:cNvSpPr/>
            <p:nvPr/>
          </p:nvSpPr>
          <p:spPr>
            <a:xfrm flipH="false" flipV="false">
              <a:off x="0" y="0"/>
              <a:ext cx="977718" cy="971753"/>
            </a:xfrm>
            <a:custGeom>
              <a:avLst/>
              <a:gdLst/>
              <a:ahLst/>
              <a:cxnLst/>
              <a:rect r="r" b="b" t="t" l="l"/>
              <a:pathLst>
                <a:path h="971753" w="977718">
                  <a:moveTo>
                    <a:pt x="205214" y="0"/>
                  </a:moveTo>
                  <a:lnTo>
                    <a:pt x="772504" y="0"/>
                  </a:lnTo>
                  <a:cubicBezTo>
                    <a:pt x="826930" y="0"/>
                    <a:pt x="879127" y="21621"/>
                    <a:pt x="917612" y="60106"/>
                  </a:cubicBezTo>
                  <a:cubicBezTo>
                    <a:pt x="956097" y="98591"/>
                    <a:pt x="977718" y="150788"/>
                    <a:pt x="977718" y="205214"/>
                  </a:cubicBezTo>
                  <a:lnTo>
                    <a:pt x="977718" y="766539"/>
                  </a:lnTo>
                  <a:cubicBezTo>
                    <a:pt x="977718" y="820965"/>
                    <a:pt x="956097" y="873162"/>
                    <a:pt x="917612" y="911647"/>
                  </a:cubicBezTo>
                  <a:cubicBezTo>
                    <a:pt x="879127" y="950132"/>
                    <a:pt x="826930" y="971753"/>
                    <a:pt x="772504" y="971753"/>
                  </a:cubicBezTo>
                  <a:lnTo>
                    <a:pt x="205214" y="971753"/>
                  </a:lnTo>
                  <a:cubicBezTo>
                    <a:pt x="150788" y="971753"/>
                    <a:pt x="98591" y="950132"/>
                    <a:pt x="60106" y="911647"/>
                  </a:cubicBezTo>
                  <a:cubicBezTo>
                    <a:pt x="21621" y="873162"/>
                    <a:pt x="0" y="820965"/>
                    <a:pt x="0" y="766539"/>
                  </a:cubicBezTo>
                  <a:lnTo>
                    <a:pt x="0" y="205214"/>
                  </a:lnTo>
                  <a:cubicBezTo>
                    <a:pt x="0" y="150788"/>
                    <a:pt x="21621" y="98591"/>
                    <a:pt x="60106" y="60106"/>
                  </a:cubicBezTo>
                  <a:cubicBezTo>
                    <a:pt x="98591" y="21621"/>
                    <a:pt x="150788" y="0"/>
                    <a:pt x="205214" y="0"/>
                  </a:cubicBezTo>
                  <a:close/>
                </a:path>
              </a:pathLst>
            </a:custGeom>
            <a:solidFill>
              <a:srgbClr val="6A8420">
                <a:alpha val="34902"/>
              </a:srgbClr>
            </a:soli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4163088" y="3950020"/>
            <a:ext cx="3772613" cy="3749598"/>
            <a:chOff x="0" y="0"/>
            <a:chExt cx="977718" cy="971753"/>
          </a:xfrm>
        </p:grpSpPr>
        <p:sp>
          <p:nvSpPr>
            <p:cNvPr name="Freeform 17" id="17"/>
            <p:cNvSpPr/>
            <p:nvPr/>
          </p:nvSpPr>
          <p:spPr>
            <a:xfrm flipH="false" flipV="false">
              <a:off x="0" y="0"/>
              <a:ext cx="977718" cy="971753"/>
            </a:xfrm>
            <a:custGeom>
              <a:avLst/>
              <a:gdLst/>
              <a:ahLst/>
              <a:cxnLst/>
              <a:rect r="r" b="b" t="t" l="l"/>
              <a:pathLst>
                <a:path h="971753" w="977718">
                  <a:moveTo>
                    <a:pt x="205214" y="0"/>
                  </a:moveTo>
                  <a:lnTo>
                    <a:pt x="772504" y="0"/>
                  </a:lnTo>
                  <a:cubicBezTo>
                    <a:pt x="826930" y="0"/>
                    <a:pt x="879127" y="21621"/>
                    <a:pt x="917612" y="60106"/>
                  </a:cubicBezTo>
                  <a:cubicBezTo>
                    <a:pt x="956097" y="98591"/>
                    <a:pt x="977718" y="150788"/>
                    <a:pt x="977718" y="205214"/>
                  </a:cubicBezTo>
                  <a:lnTo>
                    <a:pt x="977718" y="766539"/>
                  </a:lnTo>
                  <a:cubicBezTo>
                    <a:pt x="977718" y="820965"/>
                    <a:pt x="956097" y="873162"/>
                    <a:pt x="917612" y="911647"/>
                  </a:cubicBezTo>
                  <a:cubicBezTo>
                    <a:pt x="879127" y="950132"/>
                    <a:pt x="826930" y="971753"/>
                    <a:pt x="772504" y="971753"/>
                  </a:cubicBezTo>
                  <a:lnTo>
                    <a:pt x="205214" y="971753"/>
                  </a:lnTo>
                  <a:cubicBezTo>
                    <a:pt x="150788" y="971753"/>
                    <a:pt x="98591" y="950132"/>
                    <a:pt x="60106" y="911647"/>
                  </a:cubicBezTo>
                  <a:cubicBezTo>
                    <a:pt x="21621" y="873162"/>
                    <a:pt x="0" y="820965"/>
                    <a:pt x="0" y="766539"/>
                  </a:cubicBezTo>
                  <a:lnTo>
                    <a:pt x="0" y="205214"/>
                  </a:lnTo>
                  <a:cubicBezTo>
                    <a:pt x="0" y="150788"/>
                    <a:pt x="21621" y="98591"/>
                    <a:pt x="60106" y="60106"/>
                  </a:cubicBezTo>
                  <a:cubicBezTo>
                    <a:pt x="98591" y="21621"/>
                    <a:pt x="150788" y="0"/>
                    <a:pt x="205214" y="0"/>
                  </a:cubicBezTo>
                  <a:close/>
                </a:path>
              </a:pathLst>
            </a:custGeom>
            <a:solidFill>
              <a:srgbClr val="6A8420">
                <a:alpha val="34902"/>
              </a:srgbClr>
            </a:solidFill>
          </p:spPr>
        </p:sp>
        <p:sp>
          <p:nvSpPr>
            <p:cNvPr name="TextBox 18" id="1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pic>
        <p:nvPicPr>
          <p:cNvPr name="Picture 19" id="1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298083" y="4966458"/>
            <a:ext cx="2517858" cy="1716722"/>
          </a:xfrm>
          <a:prstGeom prst="rect">
            <a:avLst/>
          </a:prstGeom>
        </p:spPr>
      </p:pic>
      <p:pic>
        <p:nvPicPr>
          <p:cNvPr name="Picture 20" id="20"/>
          <p:cNvPicPr>
            <a:picLocks noChangeAspect="true"/>
          </p:cNvPicPr>
          <p:nvPr/>
        </p:nvPicPr>
        <p:blipFill>
          <a:blip r:embed="rId12"/>
          <a:srcRect l="27526" t="20888" r="0" b="15079"/>
          <a:stretch>
            <a:fillRect/>
          </a:stretch>
        </p:blipFill>
        <p:spPr>
          <a:xfrm flipH="false" flipV="false" rot="0">
            <a:off x="5693803" y="6171024"/>
            <a:ext cx="2717885" cy="647218"/>
          </a:xfrm>
          <a:prstGeom prst="rect">
            <a:avLst/>
          </a:prstGeom>
        </p:spPr>
      </p:pic>
      <p:pic>
        <p:nvPicPr>
          <p:cNvPr name="Picture 21" id="21"/>
          <p:cNvPicPr>
            <a:picLocks noChangeAspect="true"/>
          </p:cNvPicPr>
          <p:nvPr/>
        </p:nvPicPr>
        <p:blipFill>
          <a:blip r:embed="rId13"/>
          <a:srcRect l="0" t="0" r="72512" b="0"/>
          <a:stretch>
            <a:fillRect/>
          </a:stretch>
        </p:blipFill>
        <p:spPr>
          <a:xfrm flipH="false" flipV="false" rot="0">
            <a:off x="6454106" y="4831395"/>
            <a:ext cx="1451804" cy="1423589"/>
          </a:xfrm>
          <a:prstGeom prst="rect">
            <a:avLst/>
          </a:prstGeom>
        </p:spPr>
      </p:pic>
      <p:pic>
        <p:nvPicPr>
          <p:cNvPr name="Picture 22" id="22"/>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0651294" y="4826837"/>
            <a:ext cx="2002328" cy="1991406"/>
          </a:xfrm>
          <a:prstGeom prst="rect">
            <a:avLst/>
          </a:prstGeom>
        </p:spPr>
      </p:pic>
      <p:pic>
        <p:nvPicPr>
          <p:cNvPr name="Picture 23" id="23"/>
          <p:cNvPicPr>
            <a:picLocks noChangeAspect="true"/>
          </p:cNvPicPr>
          <p:nvPr/>
        </p:nvPicPr>
        <p:blipFill>
          <a:blip r:embed="rId16"/>
          <a:srcRect l="0" t="0" r="0" b="0"/>
          <a:stretch>
            <a:fillRect/>
          </a:stretch>
        </p:blipFill>
        <p:spPr>
          <a:xfrm flipH="false" flipV="false" rot="0">
            <a:off x="15016867" y="4455960"/>
            <a:ext cx="2065054" cy="2733160"/>
          </a:xfrm>
          <a:prstGeom prst="rect">
            <a:avLst/>
          </a:prstGeom>
        </p:spPr>
      </p:pic>
      <p:sp>
        <p:nvSpPr>
          <p:cNvPr name="TextBox 24" id="24"/>
          <p:cNvSpPr txBox="true"/>
          <p:nvPr/>
        </p:nvSpPr>
        <p:spPr>
          <a:xfrm rot="0">
            <a:off x="6430594" y="2118641"/>
            <a:ext cx="5016915" cy="1251803"/>
          </a:xfrm>
          <a:prstGeom prst="rect">
            <a:avLst/>
          </a:prstGeom>
        </p:spPr>
        <p:txBody>
          <a:bodyPr anchor="t" rtlCol="false" tIns="0" lIns="0" bIns="0" rIns="0">
            <a:spAutoFit/>
          </a:bodyPr>
          <a:lstStyle/>
          <a:p>
            <a:pPr algn="ctr">
              <a:lnSpc>
                <a:spcPts val="10277"/>
              </a:lnSpc>
            </a:pPr>
            <a:r>
              <a:rPr lang="en-US" sz="7341">
                <a:solidFill>
                  <a:srgbClr val="474D30"/>
                </a:solidFill>
                <a:latin typeface="Open Sans Bold Bold"/>
              </a:rPr>
              <a:t>Used</a:t>
            </a:r>
          </a:p>
        </p:txBody>
      </p:sp>
      <p:sp>
        <p:nvSpPr>
          <p:cNvPr name="TextBox 25" id="25"/>
          <p:cNvSpPr txBox="true"/>
          <p:nvPr/>
        </p:nvSpPr>
        <p:spPr>
          <a:xfrm rot="0">
            <a:off x="6635542" y="1314761"/>
            <a:ext cx="4625051" cy="902628"/>
          </a:xfrm>
          <a:prstGeom prst="rect">
            <a:avLst/>
          </a:prstGeom>
        </p:spPr>
        <p:txBody>
          <a:bodyPr anchor="t" rtlCol="false" tIns="0" lIns="0" bIns="0" rIns="0">
            <a:spAutoFit/>
          </a:bodyPr>
          <a:lstStyle/>
          <a:p>
            <a:pPr algn="ctr">
              <a:lnSpc>
                <a:spcPts val="7473"/>
              </a:lnSpc>
            </a:pPr>
            <a:r>
              <a:rPr lang="en-US" sz="5338">
                <a:solidFill>
                  <a:srgbClr val="AF6916"/>
                </a:solidFill>
                <a:latin typeface="Garet Book"/>
              </a:rPr>
              <a:t>Technology</a:t>
            </a:r>
          </a:p>
        </p:txBody>
      </p:sp>
      <p:sp>
        <p:nvSpPr>
          <p:cNvPr name="TextBox 26" id="26"/>
          <p:cNvSpPr txBox="true"/>
          <p:nvPr/>
        </p:nvSpPr>
        <p:spPr>
          <a:xfrm rot="0">
            <a:off x="846872" y="8613595"/>
            <a:ext cx="7192894" cy="622935"/>
          </a:xfrm>
          <a:prstGeom prst="rect">
            <a:avLst/>
          </a:prstGeom>
        </p:spPr>
        <p:txBody>
          <a:bodyPr anchor="t" rtlCol="false" tIns="0" lIns="0" bIns="0" rIns="0">
            <a:spAutoFit/>
          </a:bodyPr>
          <a:lstStyle/>
          <a:p>
            <a:pPr algn="ctr">
              <a:lnSpc>
                <a:spcPts val="5040"/>
              </a:lnSpc>
            </a:pPr>
            <a:r>
              <a:rPr lang="en-US" sz="3600">
                <a:solidFill>
                  <a:srgbClr val="AF6916"/>
                </a:solidFill>
                <a:latin typeface="Garet Book"/>
              </a:rPr>
              <a:t>Domain - Agri Tech</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FF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26040" r="0" b="0"/>
          <a:stretch>
            <a:fillRect/>
          </a:stretch>
        </p:blipFill>
        <p:spPr>
          <a:xfrm flipH="false" flipV="false" rot="0">
            <a:off x="0" y="2960265"/>
            <a:ext cx="18962096" cy="771333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84614" t="6817" r="906" b="86420"/>
          <a:stretch>
            <a:fillRect/>
          </a:stretch>
        </p:blipFill>
        <p:spPr>
          <a:xfrm flipH="true" flipV="false" rot="0">
            <a:off x="6064918" y="1408799"/>
            <a:ext cx="879394" cy="590275"/>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2692887" y="3917240"/>
            <a:ext cx="13708378" cy="5129218"/>
          </a:xfrm>
          <a:prstGeom prst="rect">
            <a:avLst/>
          </a:prstGeom>
        </p:spPr>
      </p:pic>
      <p:sp>
        <p:nvSpPr>
          <p:cNvPr name="TextBox 5" id="5"/>
          <p:cNvSpPr txBox="true"/>
          <p:nvPr/>
        </p:nvSpPr>
        <p:spPr>
          <a:xfrm rot="0">
            <a:off x="1367824" y="1708462"/>
            <a:ext cx="8745144" cy="1251803"/>
          </a:xfrm>
          <a:prstGeom prst="rect">
            <a:avLst/>
          </a:prstGeom>
        </p:spPr>
        <p:txBody>
          <a:bodyPr anchor="t" rtlCol="false" tIns="0" lIns="0" bIns="0" rIns="0">
            <a:spAutoFit/>
          </a:bodyPr>
          <a:lstStyle/>
          <a:p>
            <a:pPr>
              <a:lnSpc>
                <a:spcPts val="10277"/>
              </a:lnSpc>
            </a:pPr>
            <a:r>
              <a:rPr lang="en-US" sz="7341">
                <a:solidFill>
                  <a:srgbClr val="474D30"/>
                </a:solidFill>
                <a:latin typeface="Open Sans Bold Bold"/>
              </a:rPr>
              <a:t>Architecture</a:t>
            </a:r>
          </a:p>
        </p:txBody>
      </p:sp>
      <p:sp>
        <p:nvSpPr>
          <p:cNvPr name="TextBox 6" id="6"/>
          <p:cNvSpPr txBox="true"/>
          <p:nvPr/>
        </p:nvSpPr>
        <p:spPr>
          <a:xfrm rot="0">
            <a:off x="1367824" y="942634"/>
            <a:ext cx="7097576" cy="902628"/>
          </a:xfrm>
          <a:prstGeom prst="rect">
            <a:avLst/>
          </a:prstGeom>
        </p:spPr>
        <p:txBody>
          <a:bodyPr anchor="t" rtlCol="false" tIns="0" lIns="0" bIns="0" rIns="0">
            <a:spAutoFit/>
          </a:bodyPr>
          <a:lstStyle/>
          <a:p>
            <a:pPr>
              <a:lnSpc>
                <a:spcPts val="7473"/>
              </a:lnSpc>
            </a:pPr>
            <a:r>
              <a:rPr lang="en-US" sz="5338">
                <a:solidFill>
                  <a:srgbClr val="AF6916"/>
                </a:solidFill>
                <a:latin typeface="Garet Book"/>
              </a:rPr>
              <a:t>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DAFXAYkTC9w</dc:identifier>
  <dcterms:modified xsi:type="dcterms:W3CDTF">2011-08-01T06:04:30Z</dcterms:modified>
  <cp:revision>1</cp:revision>
  <dc:title>FarmAI</dc:title>
</cp:coreProperties>
</file>